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43"/>
  </p:notesMasterIdLst>
  <p:sldIdLst>
    <p:sldId id="294" r:id="rId2"/>
    <p:sldId id="271" r:id="rId3"/>
    <p:sldId id="258" r:id="rId4"/>
    <p:sldId id="260" r:id="rId5"/>
    <p:sldId id="261" r:id="rId6"/>
    <p:sldId id="272" r:id="rId7"/>
    <p:sldId id="273" r:id="rId8"/>
    <p:sldId id="274" r:id="rId9"/>
    <p:sldId id="275" r:id="rId10"/>
    <p:sldId id="276" r:id="rId11"/>
    <p:sldId id="277" r:id="rId12"/>
    <p:sldId id="278" r:id="rId13"/>
    <p:sldId id="262" r:id="rId14"/>
    <p:sldId id="279" r:id="rId15"/>
    <p:sldId id="264" r:id="rId16"/>
    <p:sldId id="280" r:id="rId17"/>
    <p:sldId id="281"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 id="295" r:id="rId31"/>
    <p:sldId id="296" r:id="rId32"/>
    <p:sldId id="298" r:id="rId33"/>
    <p:sldId id="299" r:id="rId34"/>
    <p:sldId id="300" r:id="rId35"/>
    <p:sldId id="297" r:id="rId36"/>
    <p:sldId id="301" r:id="rId37"/>
    <p:sldId id="302" r:id="rId38"/>
    <p:sldId id="304" r:id="rId39"/>
    <p:sldId id="303" r:id="rId40"/>
    <p:sldId id="305" r:id="rId41"/>
    <p:sldId id="265"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85DA99-E9CE-4C98-9ED3-F141BF358C6F}">
          <p14:sldIdLst>
            <p14:sldId id="294"/>
            <p14:sldId id="271"/>
            <p14:sldId id="258"/>
          </p14:sldIdLst>
        </p14:section>
        <p14:section name="Untitled Section" id="{E787BE50-C54C-47E2-8B99-14C96C5DDBAE}">
          <p14:sldIdLst>
            <p14:sldId id="260"/>
            <p14:sldId id="261"/>
            <p14:sldId id="272"/>
            <p14:sldId id="273"/>
            <p14:sldId id="274"/>
            <p14:sldId id="275"/>
            <p14:sldId id="276"/>
            <p14:sldId id="277"/>
            <p14:sldId id="278"/>
            <p14:sldId id="262"/>
            <p14:sldId id="279"/>
            <p14:sldId id="264"/>
            <p14:sldId id="280"/>
            <p14:sldId id="281"/>
            <p14:sldId id="282"/>
            <p14:sldId id="283"/>
            <p14:sldId id="284"/>
            <p14:sldId id="285"/>
            <p14:sldId id="286"/>
            <p14:sldId id="287"/>
            <p14:sldId id="288"/>
            <p14:sldId id="289"/>
            <p14:sldId id="290"/>
            <p14:sldId id="291"/>
            <p14:sldId id="292"/>
            <p14:sldId id="293"/>
            <p14:sldId id="295"/>
            <p14:sldId id="296"/>
            <p14:sldId id="298"/>
            <p14:sldId id="299"/>
            <p14:sldId id="300"/>
            <p14:sldId id="297"/>
            <p14:sldId id="301"/>
            <p14:sldId id="302"/>
            <p14:sldId id="304"/>
            <p14:sldId id="303"/>
            <p14:sldId id="305"/>
            <p14:sldId id="26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018" autoAdjust="0"/>
  </p:normalViewPr>
  <p:slideViewPr>
    <p:cSldViewPr>
      <p:cViewPr varScale="1">
        <p:scale>
          <a:sx n="64" d="100"/>
          <a:sy n="64" d="100"/>
        </p:scale>
        <p:origin x="156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A86AFA-31BC-43A5-BB4E-8E711A32D047}" type="datetimeFigureOut">
              <a:rPr lang="en-US" smtClean="0"/>
              <a:pPr/>
              <a:t>5/28/2017</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6B26DFF-4597-4ED8-A9D8-7328C711F36F}" type="slidenum">
              <a:rPr lang="en-US" smtClean="0"/>
              <a:pPr/>
              <a:t>‹#›</a:t>
            </a:fld>
            <a:endParaRPr lang="en-US" dirty="0"/>
          </a:p>
        </p:txBody>
      </p:sp>
    </p:spTree>
    <p:extLst>
      <p:ext uri="{BB962C8B-B14F-4D97-AF65-F5344CB8AC3E}">
        <p14:creationId xmlns:p14="http://schemas.microsoft.com/office/powerpoint/2010/main" val="1770331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6B26DFF-4597-4ED8-A9D8-7328C711F36F}" type="slidenum">
              <a:rPr lang="en-US" smtClean="0"/>
              <a:pPr/>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6B26DFF-4597-4ED8-A9D8-7328C711F36F}" type="slidenum">
              <a:rPr lang="en-US" smtClean="0"/>
              <a:pPr/>
              <a:t>13</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dirty="0"/>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1D8BD707-D9CF-40AE-B4C6-C98DA3205C09}" type="datetimeFigureOut">
              <a:rPr lang="en-US" smtClean="0"/>
              <a:pPr/>
              <a:t>5/28/2017</a:t>
            </a:fld>
            <a:endParaRPr lang="en-US" dirty="0"/>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dirty="0"/>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B6F15528-21DE-4FAA-801E-634DDDAF4B2B}" type="slidenum">
              <a:rPr lang="en-US" smtClean="0"/>
              <a:pPr/>
              <a:t>‹#›</a:t>
            </a:fld>
            <a:endParaRPr lang="en-US" dirty="0"/>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5/28/2017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5/28/2017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5/28/2017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
        <p:nvSpPr>
          <p:cNvPr id="7" name="Title 6"/>
          <p:cNvSpPr>
            <a:spLocks noGrp="1"/>
          </p:cNvSpPr>
          <p:nvPr>
            <p:ph type="title"/>
          </p:nvPr>
        </p:nvSpPr>
        <p:spPr/>
        <p:txBody>
          <a:bodyPr rtlCol="0"/>
          <a:lstStyle/>
          <a:p>
            <a:r>
              <a:rPr kumimoji="0" lang="en-US"/>
              <a:t>Click to edit Master title style</a:t>
            </a: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dirty="0"/>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5/28/2017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1D8BD707-D9CF-40AE-B4C6-C98DA3205C09}" type="datetimeFigureOut">
              <a:rPr lang="en-US" smtClean="0"/>
              <a:pPr/>
              <a:t>5/28/2017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8BD707-D9CF-40AE-B4C6-C98DA3205C09}" type="datetimeFigureOut">
              <a:rPr lang="en-US" smtClean="0"/>
              <a:pPr/>
              <a:t>5/28/2017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5/28/2017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1D8BD707-D9CF-40AE-B4C6-C98DA3205C09}" type="datetimeFigureOut">
              <a:rPr lang="en-US" smtClean="0"/>
              <a:pPr/>
              <a:t>5/28/2017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dirty="0"/>
              <a:t>Click icon to add picture</a:t>
            </a:r>
          </a:p>
        </p:txBody>
      </p:sp>
      <p:sp>
        <p:nvSpPr>
          <p:cNvPr id="5" name="Date Placeholder 4"/>
          <p:cNvSpPr>
            <a:spLocks noGrp="1"/>
          </p:cNvSpPr>
          <p:nvPr>
            <p:ph type="dt" sz="half" idx="10"/>
          </p:nvPr>
        </p:nvSpPr>
        <p:spPr/>
        <p:txBody>
          <a:bodyPr/>
          <a:lstStyle>
            <a:lvl1pPr>
              <a:defRPr>
                <a:solidFill>
                  <a:schemeClr val="tx1"/>
                </a:solidFill>
              </a:defRPr>
            </a:lvl1pPr>
            <a:extLst/>
          </a:lstStyle>
          <a:p>
            <a:fld id="{1D8BD707-D9CF-40AE-B4C6-C98DA3205C09}" type="datetimeFigureOut">
              <a:rPr lang="en-US" smtClean="0"/>
              <a:pPr/>
              <a:t>5/28/2017</a:t>
            </a:fld>
            <a:endParaRPr lang="en-US" dirty="0"/>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B6F15528-21DE-4FAA-801E-634DDDAF4B2B}" type="slidenum">
              <a:rPr lang="en-US" smtClean="0"/>
              <a:pPr/>
              <a:t>‹#›</a:t>
            </a:fld>
            <a:endParaRPr lang="en-US"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dirty="0"/>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dirty="0"/>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dirty="0"/>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1D8BD707-D9CF-40AE-B4C6-C98DA3205C09}" type="datetimeFigureOut">
              <a:rPr lang="en-US" smtClean="0"/>
              <a:pPr/>
              <a:t>5/28/2017</a:t>
            </a:fld>
            <a:endParaRPr lang="en-US" dirty="0"/>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dirty="0"/>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ransition>
    <p:fade/>
  </p:transition>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hyperlink" Target="http://www.inspire.gov.in/"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www.mdrc.org/" TargetMode="External"/><Relationship Id="rId2" Type="http://schemas.openxmlformats.org/officeDocument/2006/relationships/hyperlink" Target="http://www.mhrd.gov.in/"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www.epass.gov.in/" TargetMode="External"/><Relationship Id="rId2" Type="http://schemas.openxmlformats.org/officeDocument/2006/relationships/hyperlink" Target="http://www.inspire.gov.in/" TargetMode="External"/><Relationship Id="rId1" Type="http://schemas.openxmlformats.org/officeDocument/2006/relationships/slideLayout" Target="../slideLayouts/slideLayout7.xml"/><Relationship Id="rId4" Type="http://schemas.openxmlformats.org/officeDocument/2006/relationships/hyperlink" Target="http://www.scholorship.position.com/"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hyperlink" Target="http://www.mhrd.gov.in/" TargetMode="Externa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52872" y="1262043"/>
            <a:ext cx="7315200" cy="584775"/>
          </a:xfrm>
          <a:prstGeom prst="rect">
            <a:avLst/>
          </a:prstGeom>
          <a:noFill/>
        </p:spPr>
        <p:txBody>
          <a:bodyPr wrap="square" lIns="91440" tIns="45720" rIns="91440" bIns="4572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solidFill>
                  <a:srgbClr val="002060"/>
                </a:solidFill>
                <a:latin typeface="Times New Roman" pitchFamily="18" charset="0"/>
                <a:cs typeface="Times New Roman" pitchFamily="18" charset="0"/>
              </a:rPr>
              <a:t>   </a:t>
            </a:r>
          </a:p>
          <a:p>
            <a:r>
              <a:rPr lang="en-US" sz="1600" b="1" dirty="0">
                <a:solidFill>
                  <a:srgbClr val="002060"/>
                </a:solidFill>
                <a:latin typeface="Times New Roman" pitchFamily="18" charset="0"/>
                <a:cs typeface="Times New Roman" pitchFamily="18" charset="0"/>
              </a:rPr>
              <a:t>          		S SIVANANDA REDDY</a:t>
            </a:r>
            <a:endParaRPr lang="en-IN" sz="2800" b="1" dirty="0">
              <a:ln w="12700">
                <a:solidFill>
                  <a:schemeClr val="accent1"/>
                </a:solidFill>
                <a:prstDash val="solid"/>
              </a:ln>
              <a:solidFill>
                <a:schemeClr val="tx1">
                  <a:lumMod val="95000"/>
                  <a:lumOff val="5000"/>
                </a:schemeClr>
              </a:solidFill>
              <a:effectLst>
                <a:outerShdw dist="38100" dir="2640000" algn="bl" rotWithShape="0">
                  <a:schemeClr val="accent1"/>
                </a:outerShdw>
              </a:effectLst>
              <a:latin typeface="Times New Roman" pitchFamily="18" charset="0"/>
              <a:cs typeface="Times New Roman"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62673" y="3763963"/>
            <a:ext cx="3124200" cy="1176437"/>
          </a:xfrm>
          <a:prstGeom prst="rect">
            <a:avLst/>
          </a:prstGeom>
        </p:spPr>
      </p:pic>
      <p:sp>
        <p:nvSpPr>
          <p:cNvPr id="4" name="Subtitle 4"/>
          <p:cNvSpPr txBox="1">
            <a:spLocks/>
          </p:cNvSpPr>
          <p:nvPr/>
        </p:nvSpPr>
        <p:spPr bwMode="auto">
          <a:xfrm>
            <a:off x="295672" y="4830763"/>
            <a:ext cx="8552656" cy="112697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800" dirty="0">
              <a:solidFill>
                <a:srgbClr val="C00000"/>
              </a:solidFill>
              <a:latin typeface="Times New Roman" pitchFamily="18" charset="0"/>
              <a:cs typeface="Times New Roman" pitchFamily="18" charset="0"/>
            </a:endParaRPr>
          </a:p>
          <a:p>
            <a:endParaRPr lang="en-IN" sz="2800" dirty="0">
              <a:solidFill>
                <a:srgbClr val="C00000"/>
              </a:solidFill>
              <a:latin typeface="Times New Roman" pitchFamily="18" charset="0"/>
              <a:cs typeface="Times New Roman" pitchFamily="18" charset="0"/>
            </a:endParaRPr>
          </a:p>
          <a:p>
            <a:endParaRPr lang="en-IN" sz="2800" dirty="0">
              <a:latin typeface="Times New Roman" pitchFamily="18" charset="0"/>
              <a:cs typeface="Times New Roman" pitchFamily="18" charset="0"/>
            </a:endParaRPr>
          </a:p>
        </p:txBody>
      </p:sp>
      <p:sp>
        <p:nvSpPr>
          <p:cNvPr id="6" name="Rectangle 5"/>
          <p:cNvSpPr>
            <a:spLocks noChangeArrowheads="1"/>
          </p:cNvSpPr>
          <p:nvPr/>
        </p:nvSpPr>
        <p:spPr bwMode="auto">
          <a:xfrm>
            <a:off x="363306" y="5180985"/>
            <a:ext cx="7932557" cy="132343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DEPARTMENT OF</a:t>
            </a:r>
            <a:r>
              <a:rPr kumimoji="0" lang="en-US" sz="1400" b="1" i="0" u="none" strike="noStrike" cap="none" normalizeH="0" dirty="0">
                <a:ln>
                  <a:noFill/>
                </a:ln>
                <a:solidFill>
                  <a:schemeClr val="tx1"/>
                </a:solidFill>
                <a:effectLst/>
                <a:latin typeface="Times New Roman" pitchFamily="18" charset="0"/>
                <a:ea typeface="Times New Roman" pitchFamily="18" charset="0"/>
                <a:cs typeface="Times New Roman" pitchFamily="18" charset="0"/>
              </a:rPr>
              <a:t> MASTER OF COMPUTER APPLICATIONS</a:t>
            </a:r>
            <a:endParaRPr kumimoji="0" lang="en-US" sz="1400" b="0" i="0" u="none" strike="noStrike" cap="none" normalizeH="0" baseline="0" dirty="0">
              <a:ln>
                <a:noFill/>
              </a:ln>
              <a:solidFill>
                <a:schemeClr val="tx1"/>
              </a:solidFill>
              <a:effectLst/>
              <a:latin typeface="Times New Roman" pitchFamily="18" charset="0"/>
              <a:cs typeface="Times New Roman" pitchFamily="18" charset="0"/>
            </a:endParaRPr>
          </a:p>
          <a:p>
            <a:pPr algn="ctr" eaLnBrk="0" fontAlgn="base" hangingPunct="0">
              <a:spcBef>
                <a:spcPct val="0"/>
              </a:spcBef>
              <a:spcAft>
                <a:spcPct val="0"/>
              </a:spcAft>
            </a:pPr>
            <a:r>
              <a:rPr lang="en-US" sz="2400" b="1" dirty="0">
                <a:solidFill>
                  <a:srgbClr val="FF0000"/>
                </a:solidFill>
                <a:latin typeface="Bahamas" pitchFamily="34" charset="0"/>
                <a:cs typeface="Times New Roman" pitchFamily="18" charset="0"/>
              </a:rPr>
              <a:t>      SREE VIDYANIKETHAN ENGINEERING COLLEGE</a:t>
            </a:r>
            <a:endParaRPr lang="en-US" sz="2400" b="1" dirty="0"/>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(An autonomous institution affiliated to JNTUA, Anantapuramu)</a:t>
            </a:r>
            <a:endParaRPr kumimoji="0" lang="en-US" sz="14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SreeSainath Nagar, Tirupati – 517 102.</a:t>
            </a:r>
            <a:endParaRPr kumimoji="0" lang="en-US" sz="14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cs typeface="Times New Roman" pitchFamily="18" charset="0"/>
            </a:endParaRPr>
          </a:p>
        </p:txBody>
      </p:sp>
      <p:sp>
        <p:nvSpPr>
          <p:cNvPr id="7" name="TextBox 8"/>
          <p:cNvSpPr txBox="1"/>
          <p:nvPr/>
        </p:nvSpPr>
        <p:spPr>
          <a:xfrm>
            <a:off x="3343672" y="1108631"/>
            <a:ext cx="19050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i="1" dirty="0">
                <a:latin typeface="Times New Roman" pitchFamily="18" charset="0"/>
                <a:cs typeface="Times New Roman" pitchFamily="18" charset="0"/>
              </a:rPr>
              <a:t>     	by</a:t>
            </a:r>
          </a:p>
        </p:txBody>
      </p:sp>
      <p:sp>
        <p:nvSpPr>
          <p:cNvPr id="8" name="TextBox 9"/>
          <p:cNvSpPr txBox="1"/>
          <p:nvPr/>
        </p:nvSpPr>
        <p:spPr>
          <a:xfrm>
            <a:off x="1972072" y="182563"/>
            <a:ext cx="4647315" cy="9541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2800" dirty="0">
                <a:latin typeface="Times New Roman" pitchFamily="18" charset="0"/>
                <a:cs typeface="Times New Roman" pitchFamily="18" charset="0"/>
              </a:rPr>
              <a:t>         </a:t>
            </a:r>
            <a:r>
              <a:rPr lang="en-US" sz="2800" b="1" dirty="0">
                <a:solidFill>
                  <a:schemeClr val="accent6">
                    <a:lumMod val="75000"/>
                  </a:schemeClr>
                </a:solidFill>
                <a:latin typeface="Arial Black" pitchFamily="34" charset="0"/>
                <a:cs typeface="Times New Roman" pitchFamily="18" charset="0"/>
              </a:rPr>
              <a:t>Presentation on</a:t>
            </a:r>
            <a:endParaRPr lang="en-US" sz="2800" b="1" dirty="0">
              <a:solidFill>
                <a:schemeClr val="accent6">
                  <a:lumMod val="75000"/>
                </a:schemeClr>
              </a:solidFill>
              <a:latin typeface="Arial Black" pitchFamily="34" charset="0"/>
            </a:endParaRPr>
          </a:p>
          <a:p>
            <a:endParaRPr lang="en-US" sz="2800" dirty="0">
              <a:latin typeface="Times New Roman" pitchFamily="18" charset="0"/>
              <a:cs typeface="Times New Roman" pitchFamily="18" charset="0"/>
            </a:endParaRPr>
          </a:p>
        </p:txBody>
      </p:sp>
      <p:sp>
        <p:nvSpPr>
          <p:cNvPr id="9" name="Date Placeholder 5"/>
          <p:cNvSpPr>
            <a:spLocks noGrp="1"/>
          </p:cNvSpPr>
          <p:nvPr/>
        </p:nvSpPr>
        <p:spPr>
          <a:xfrm>
            <a:off x="371872" y="6310313"/>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a:p>
            <a:endParaRPr lang="en-US" dirty="0"/>
          </a:p>
        </p:txBody>
      </p:sp>
      <p:sp>
        <p:nvSpPr>
          <p:cNvPr id="10" name="Footer Placeholder 6"/>
          <p:cNvSpPr>
            <a:spLocks noGrp="1"/>
          </p:cNvSpPr>
          <p:nvPr/>
        </p:nvSpPr>
        <p:spPr>
          <a:xfrm>
            <a:off x="3038872" y="6310313"/>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a:p>
            <a:endParaRPr lang="en-US" dirty="0"/>
          </a:p>
        </p:txBody>
      </p:sp>
      <p:sp>
        <p:nvSpPr>
          <p:cNvPr id="11" name="Slide Number Placeholder 7"/>
          <p:cNvSpPr>
            <a:spLocks noGrp="1"/>
          </p:cNvSpPr>
          <p:nvPr/>
        </p:nvSpPr>
        <p:spPr>
          <a:xfrm>
            <a:off x="6467872" y="6310313"/>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a:p>
            <a:endParaRPr lang="en-US" dirty="0"/>
          </a:p>
        </p:txBody>
      </p:sp>
      <p:sp>
        <p:nvSpPr>
          <p:cNvPr id="12" name="TextBox 11"/>
          <p:cNvSpPr txBox="1"/>
          <p:nvPr/>
        </p:nvSpPr>
        <p:spPr>
          <a:xfrm>
            <a:off x="238553" y="862410"/>
            <a:ext cx="8496237" cy="615553"/>
          </a:xfrm>
          <a:prstGeom prst="rect">
            <a:avLst/>
          </a:prstGeom>
          <a:noFill/>
        </p:spPr>
        <p:txBody>
          <a:bodyPr wrap="none" rtlCol="0">
            <a:spAutoFit/>
          </a:bodyPr>
          <a:lstStyle/>
          <a:p>
            <a:r>
              <a:rPr lang="en-IN" sz="1600" b="1" dirty="0">
                <a:solidFill>
                  <a:srgbClr val="FF0000"/>
                </a:solidFill>
              </a:rPr>
              <a:t>DIGITAL SOLUTION TO INTEGRATE THE SCHOLARSHIP SCHEME WITH PERFORMANCE</a:t>
            </a:r>
          </a:p>
          <a:p>
            <a:endParaRPr lang="en-IN" dirty="0"/>
          </a:p>
        </p:txBody>
      </p:sp>
    </p:spTree>
    <p:extLst>
      <p:ext uri="{BB962C8B-B14F-4D97-AF65-F5344CB8AC3E}">
        <p14:creationId xmlns:p14="http://schemas.microsoft.com/office/powerpoint/2010/main" val="16624406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01580" y="685800"/>
            <a:ext cx="2563522" cy="400110"/>
          </a:xfrm>
          <a:prstGeom prst="rect">
            <a:avLst/>
          </a:prstGeom>
          <a:noFill/>
        </p:spPr>
        <p:txBody>
          <a:bodyPr wrap="none" rtlCol="0">
            <a:spAutoFit/>
          </a:bodyPr>
          <a:lstStyle/>
          <a:p>
            <a:pPr algn="ctr"/>
            <a:r>
              <a:rPr lang="en-IN" sz="2000" dirty="0">
                <a:solidFill>
                  <a:schemeClr val="accent4"/>
                </a:solidFill>
              </a:rPr>
              <a:t>DATA COLLECTION</a:t>
            </a:r>
          </a:p>
        </p:txBody>
      </p:sp>
      <p:sp>
        <p:nvSpPr>
          <p:cNvPr id="4" name="Rectangle 3"/>
          <p:cNvSpPr/>
          <p:nvPr/>
        </p:nvSpPr>
        <p:spPr>
          <a:xfrm>
            <a:off x="76200" y="1228398"/>
            <a:ext cx="9067800" cy="2277547"/>
          </a:xfrm>
          <a:prstGeom prst="rect">
            <a:avLst/>
          </a:prstGeom>
        </p:spPr>
        <p:txBody>
          <a:bodyPr wrap="square">
            <a:spAutoFit/>
          </a:bodyPr>
          <a:lstStyle/>
          <a:p>
            <a:pPr algn="just">
              <a:lnSpc>
                <a:spcPct val="150000"/>
              </a:lnSpc>
            </a:pPr>
            <a:r>
              <a:rPr lang="en-US" sz="1600" dirty="0"/>
              <a:t>There are four different types of techniques that are used to collect the data</a:t>
            </a:r>
          </a:p>
          <a:p>
            <a:pPr algn="just">
              <a:lnSpc>
                <a:spcPct val="150000"/>
              </a:lnSpc>
              <a:buNone/>
            </a:pPr>
            <a:endParaRPr lang="en-US" sz="1600" dirty="0"/>
          </a:p>
          <a:p>
            <a:pPr lvl="5" algn="just">
              <a:lnSpc>
                <a:spcPct val="150000"/>
              </a:lnSpc>
              <a:buFont typeface="Arial" pitchFamily="34" charset="0"/>
              <a:buChar char="•"/>
            </a:pPr>
            <a:r>
              <a:rPr lang="en-US" sz="1600" dirty="0"/>
              <a:t>Interview method</a:t>
            </a:r>
          </a:p>
          <a:p>
            <a:pPr lvl="5" algn="just">
              <a:lnSpc>
                <a:spcPct val="150000"/>
              </a:lnSpc>
              <a:buFont typeface="Arial" pitchFamily="34" charset="0"/>
              <a:buChar char="•"/>
            </a:pPr>
            <a:r>
              <a:rPr lang="en-US" sz="1600" dirty="0"/>
              <a:t>Questionnaires and survey method</a:t>
            </a:r>
          </a:p>
          <a:p>
            <a:pPr lvl="5" algn="just">
              <a:lnSpc>
                <a:spcPct val="150000"/>
              </a:lnSpc>
              <a:buFont typeface="Arial" pitchFamily="34" charset="0"/>
              <a:buChar char="•"/>
            </a:pPr>
            <a:r>
              <a:rPr lang="en-US" sz="1600" dirty="0"/>
              <a:t>Online observation method</a:t>
            </a:r>
          </a:p>
          <a:p>
            <a:pPr lvl="5" algn="just">
              <a:lnSpc>
                <a:spcPct val="150000"/>
              </a:lnSpc>
              <a:buFont typeface="Arial" pitchFamily="34" charset="0"/>
              <a:buChar char="•"/>
            </a:pPr>
            <a:r>
              <a:rPr lang="en-US" sz="1600" dirty="0"/>
              <a:t>Documents and records</a:t>
            </a:r>
          </a:p>
        </p:txBody>
      </p:sp>
    </p:spTree>
    <p:extLst>
      <p:ext uri="{BB962C8B-B14F-4D97-AF65-F5344CB8AC3E}">
        <p14:creationId xmlns:p14="http://schemas.microsoft.com/office/powerpoint/2010/main" val="394068758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887983"/>
            <a:ext cx="2295821" cy="400110"/>
          </a:xfrm>
          <a:prstGeom prst="rect">
            <a:avLst/>
          </a:prstGeom>
          <a:noFill/>
        </p:spPr>
        <p:txBody>
          <a:bodyPr wrap="none" rtlCol="0">
            <a:spAutoFit/>
          </a:bodyPr>
          <a:lstStyle/>
          <a:p>
            <a:r>
              <a:rPr lang="en-IN" sz="2000" dirty="0">
                <a:solidFill>
                  <a:schemeClr val="accent4"/>
                </a:solidFill>
              </a:rPr>
              <a:t>ONLINE METHOD</a:t>
            </a:r>
          </a:p>
        </p:txBody>
      </p:sp>
      <p:sp>
        <p:nvSpPr>
          <p:cNvPr id="3" name="Rectangle 2"/>
          <p:cNvSpPr/>
          <p:nvPr/>
        </p:nvSpPr>
        <p:spPr>
          <a:xfrm>
            <a:off x="76200" y="1524001"/>
            <a:ext cx="8991600" cy="1538883"/>
          </a:xfrm>
          <a:prstGeom prst="rect">
            <a:avLst/>
          </a:prstGeom>
        </p:spPr>
        <p:txBody>
          <a:bodyPr wrap="square">
            <a:spAutoFit/>
          </a:bodyPr>
          <a:lstStyle/>
          <a:p>
            <a:pPr algn="just">
              <a:lnSpc>
                <a:spcPct val="150000"/>
              </a:lnSpc>
              <a:buNone/>
            </a:pPr>
            <a:r>
              <a:rPr lang="en-US" sz="1600" dirty="0"/>
              <a:t> In our project we are using online method.</a:t>
            </a:r>
          </a:p>
          <a:p>
            <a:pPr algn="just">
              <a:lnSpc>
                <a:spcPct val="150000"/>
              </a:lnSpc>
              <a:buNone/>
            </a:pPr>
            <a:r>
              <a:rPr lang="en-US" sz="1600" dirty="0"/>
              <a:t>			It is one method for data collection. In this method we have to search various college websites and get the information that is required in our project. And we have extracted the features that are used in our project.</a:t>
            </a:r>
            <a:endParaRPr lang="en-IN" sz="1600" dirty="0"/>
          </a:p>
        </p:txBody>
      </p:sp>
      <p:sp>
        <p:nvSpPr>
          <p:cNvPr id="4" name="Rectangle 3"/>
          <p:cNvSpPr/>
          <p:nvPr/>
        </p:nvSpPr>
        <p:spPr>
          <a:xfrm>
            <a:off x="278183" y="3250504"/>
            <a:ext cx="2318263" cy="369332"/>
          </a:xfrm>
          <a:prstGeom prst="rect">
            <a:avLst/>
          </a:prstGeom>
        </p:spPr>
        <p:txBody>
          <a:bodyPr wrap="none">
            <a:spAutoFit/>
          </a:bodyPr>
          <a:lstStyle/>
          <a:p>
            <a:r>
              <a:rPr lang="en-IN" u="sng" dirty="0">
                <a:hlinkClick r:id="rId2"/>
              </a:rPr>
              <a:t>www.inspire.gov.in</a:t>
            </a:r>
            <a:endParaRPr lang="en-IN" dirty="0"/>
          </a:p>
        </p:txBody>
      </p:sp>
      <p:sp>
        <p:nvSpPr>
          <p:cNvPr id="5" name="Rectangle 4"/>
          <p:cNvSpPr/>
          <p:nvPr/>
        </p:nvSpPr>
        <p:spPr>
          <a:xfrm>
            <a:off x="533400" y="3656050"/>
            <a:ext cx="8001000" cy="1569660"/>
          </a:xfrm>
          <a:prstGeom prst="rect">
            <a:avLst/>
          </a:prstGeom>
        </p:spPr>
        <p:txBody>
          <a:bodyPr wrap="square">
            <a:spAutoFit/>
          </a:bodyPr>
          <a:lstStyle/>
          <a:p>
            <a:pPr algn="just">
              <a:lnSpc>
                <a:spcPct val="150000"/>
              </a:lnSpc>
            </a:pPr>
            <a:r>
              <a:rPr lang="en-IN" sz="1600" dirty="0"/>
              <a:t>	In this scheme the scholarships are sponsored based on the merit. In my project I am using this functionality to provide the scholarships based on their performance. In this inspire scheme is that it does not believe in conducting competitive exams for identification of talent.</a:t>
            </a:r>
          </a:p>
        </p:txBody>
      </p:sp>
    </p:spTree>
    <p:extLst>
      <p:ext uri="{BB962C8B-B14F-4D97-AF65-F5344CB8AC3E}">
        <p14:creationId xmlns:p14="http://schemas.microsoft.com/office/powerpoint/2010/main" val="269558854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5130" y="515034"/>
            <a:ext cx="2153154" cy="646331"/>
          </a:xfrm>
          <a:prstGeom prst="rect">
            <a:avLst/>
          </a:prstGeom>
          <a:noFill/>
        </p:spPr>
        <p:txBody>
          <a:bodyPr wrap="none" rtlCol="0">
            <a:spAutoFit/>
          </a:bodyPr>
          <a:lstStyle/>
          <a:p>
            <a:r>
              <a:rPr lang="en-IN" u="sng" dirty="0">
                <a:hlinkClick r:id="rId2"/>
              </a:rPr>
              <a:t>www.mhrd.gov.in</a:t>
            </a:r>
            <a:endParaRPr lang="en-IN" dirty="0"/>
          </a:p>
          <a:p>
            <a:endParaRPr lang="en-IN" dirty="0"/>
          </a:p>
        </p:txBody>
      </p:sp>
      <p:sp>
        <p:nvSpPr>
          <p:cNvPr id="3" name="Rectangle 2"/>
          <p:cNvSpPr/>
          <p:nvPr/>
        </p:nvSpPr>
        <p:spPr>
          <a:xfrm>
            <a:off x="381000" y="1066800"/>
            <a:ext cx="7467600" cy="1938992"/>
          </a:xfrm>
          <a:prstGeom prst="rect">
            <a:avLst/>
          </a:prstGeom>
        </p:spPr>
        <p:txBody>
          <a:bodyPr wrap="square">
            <a:spAutoFit/>
          </a:bodyPr>
          <a:lstStyle/>
          <a:p>
            <a:pPr algn="just">
              <a:lnSpc>
                <a:spcPct val="150000"/>
              </a:lnSpc>
            </a:pPr>
            <a:r>
              <a:rPr lang="en-IN" sz="1600" dirty="0"/>
              <a:t>The national merit scholarship scheme the objective of which was to provide financial assistance. In this scheme the scholarships are provided from ssc board level. In my project I am using this functionality but I am extending this feature i.e. the scholarships are provided from primary level to PG level</a:t>
            </a:r>
          </a:p>
        </p:txBody>
      </p:sp>
      <p:sp>
        <p:nvSpPr>
          <p:cNvPr id="4" name="Rectangle 3"/>
          <p:cNvSpPr/>
          <p:nvPr/>
        </p:nvSpPr>
        <p:spPr>
          <a:xfrm>
            <a:off x="454231" y="3090890"/>
            <a:ext cx="1819729" cy="369332"/>
          </a:xfrm>
          <a:prstGeom prst="rect">
            <a:avLst/>
          </a:prstGeom>
        </p:spPr>
        <p:txBody>
          <a:bodyPr wrap="none">
            <a:spAutoFit/>
          </a:bodyPr>
          <a:lstStyle/>
          <a:p>
            <a:r>
              <a:rPr lang="en-IN" u="sng" dirty="0">
                <a:hlinkClick r:id="rId3"/>
              </a:rPr>
              <a:t>www.mdrc.org</a:t>
            </a:r>
            <a:endParaRPr lang="en-IN" dirty="0"/>
          </a:p>
        </p:txBody>
      </p:sp>
      <p:sp>
        <p:nvSpPr>
          <p:cNvPr id="5" name="Rectangle 4"/>
          <p:cNvSpPr/>
          <p:nvPr/>
        </p:nvSpPr>
        <p:spPr>
          <a:xfrm>
            <a:off x="380010" y="3468139"/>
            <a:ext cx="8001000" cy="2631490"/>
          </a:xfrm>
          <a:prstGeom prst="rect">
            <a:avLst/>
          </a:prstGeom>
        </p:spPr>
        <p:txBody>
          <a:bodyPr wrap="square">
            <a:spAutoFit/>
          </a:bodyPr>
          <a:lstStyle/>
          <a:p>
            <a:r>
              <a:rPr lang="en-IN" dirty="0"/>
              <a:t>PERFORMANCE BASED SCHOLARSHIPS : What have we leared?</a:t>
            </a:r>
          </a:p>
          <a:p>
            <a:pPr algn="just">
              <a:lnSpc>
                <a:spcPct val="150000"/>
              </a:lnSpc>
            </a:pPr>
            <a:r>
              <a:rPr lang="en-IN" dirty="0"/>
              <a:t>          </a:t>
            </a:r>
            <a:r>
              <a:rPr lang="en-IN" sz="1600" dirty="0"/>
              <a:t>This was the paper published by the Reshma patel, Lashwan 	Richburg Hayes. The main aim of this scholarship burdens on lo-income students while providing incentives for good academic progress. By the above scheme I am using functionality like the scholarship is to help reduce the financial burdens on low-income students by providing scholarships for good academic progress.</a:t>
            </a:r>
          </a:p>
        </p:txBody>
      </p:sp>
    </p:spTree>
    <p:extLst>
      <p:ext uri="{BB962C8B-B14F-4D97-AF65-F5344CB8AC3E}">
        <p14:creationId xmlns:p14="http://schemas.microsoft.com/office/powerpoint/2010/main" val="154872783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951337795"/>
              </p:ext>
            </p:extLst>
          </p:nvPr>
        </p:nvGraphicFramePr>
        <p:xfrm>
          <a:off x="533400" y="822960"/>
          <a:ext cx="7848600" cy="49682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3276600">
                  <a:extLst>
                    <a:ext uri="{9D8B030D-6E8A-4147-A177-3AD203B41FA5}">
                      <a16:colId xmlns:a16="http://schemas.microsoft.com/office/drawing/2014/main" val="20003"/>
                    </a:ext>
                  </a:extLst>
                </a:gridCol>
              </a:tblGrid>
              <a:tr h="231130">
                <a:tc>
                  <a:txBody>
                    <a:bodyPr/>
                    <a:lstStyle/>
                    <a:p>
                      <a:pPr marL="0" indent="0">
                        <a:buFont typeface="Arial" pitchFamily="34" charset="0"/>
                        <a:buNone/>
                      </a:pPr>
                      <a:r>
                        <a:rPr lang="en-IN" sz="1600" dirty="0"/>
                        <a:t>NAME</a:t>
                      </a:r>
                    </a:p>
                  </a:txBody>
                  <a:tcPr/>
                </a:tc>
                <a:tc>
                  <a:txBody>
                    <a:bodyPr/>
                    <a:lstStyle/>
                    <a:p>
                      <a:pPr marL="0" indent="0">
                        <a:buFont typeface="Arial" pitchFamily="34" charset="0"/>
                        <a:buNone/>
                      </a:pPr>
                      <a:r>
                        <a:rPr lang="en-IN" sz="1600" dirty="0"/>
                        <a:t>ADDRESS </a:t>
                      </a:r>
                    </a:p>
                  </a:txBody>
                  <a:tcPr/>
                </a:tc>
                <a:tc>
                  <a:txBody>
                    <a:bodyPr/>
                    <a:lstStyle/>
                    <a:p>
                      <a:pPr marL="0" indent="0">
                        <a:buFont typeface="Arial" pitchFamily="34" charset="0"/>
                        <a:buNone/>
                      </a:pPr>
                      <a:r>
                        <a:rPr lang="en-IN" sz="1600" dirty="0"/>
                        <a:t>EMAIL</a:t>
                      </a:r>
                    </a:p>
                  </a:txBody>
                  <a:tcPr/>
                </a:tc>
                <a:tc>
                  <a:txBody>
                    <a:bodyPr/>
                    <a:lstStyle/>
                    <a:p>
                      <a:pPr marL="0" indent="0">
                        <a:buFont typeface="Arial" pitchFamily="34" charset="0"/>
                        <a:buNone/>
                      </a:pPr>
                      <a:r>
                        <a:rPr lang="en-IN" sz="1600" dirty="0"/>
                        <a:t>FEATURES</a:t>
                      </a:r>
                    </a:p>
                    <a:p>
                      <a:pPr marL="285750" indent="-285750">
                        <a:buFont typeface="Arial" pitchFamily="34" charset="0"/>
                        <a:buChar char="•"/>
                      </a:pPr>
                      <a:endParaRPr lang="en-IN" sz="1600" dirty="0"/>
                    </a:p>
                  </a:txBody>
                  <a:tcPr/>
                </a:tc>
                <a:extLst>
                  <a:ext uri="{0D108BD9-81ED-4DB2-BD59-A6C34878D82A}">
                    <a16:rowId xmlns:a16="http://schemas.microsoft.com/office/drawing/2014/main" val="10000"/>
                  </a:ext>
                </a:extLst>
              </a:tr>
              <a:tr h="1478280">
                <a:tc>
                  <a:txBody>
                    <a:bodyPr/>
                    <a:lstStyle/>
                    <a:p>
                      <a:pPr marL="0" indent="0">
                        <a:buFont typeface="Arial" pitchFamily="34" charset="0"/>
                        <a:buNone/>
                      </a:pPr>
                      <a:r>
                        <a:rPr lang="en-IN" sz="1400" dirty="0"/>
                        <a:t>INSPRE</a:t>
                      </a:r>
                    </a:p>
                  </a:txBody>
                  <a:tcPr/>
                </a:tc>
                <a:tc>
                  <a:txBody>
                    <a:bodyPr/>
                    <a:lstStyle/>
                    <a:p>
                      <a:pPr marL="0" indent="0">
                        <a:buFont typeface="Arial" pitchFamily="34" charset="0"/>
                        <a:buNone/>
                      </a:pPr>
                      <a:r>
                        <a:rPr lang="en-IN" sz="1400" dirty="0"/>
                        <a:t>Dept of science &amp; technology,</a:t>
                      </a:r>
                    </a:p>
                    <a:p>
                      <a:pPr marL="0" indent="0">
                        <a:buFont typeface="Arial" pitchFamily="34" charset="0"/>
                        <a:buNone/>
                      </a:pPr>
                      <a:r>
                        <a:rPr lang="en-IN" sz="1400" dirty="0"/>
                        <a:t>New delhi-110016,</a:t>
                      </a:r>
                    </a:p>
                    <a:p>
                      <a:pPr marL="0" indent="0">
                        <a:buFont typeface="Arial" pitchFamily="34" charset="0"/>
                        <a:buNone/>
                      </a:pPr>
                      <a:r>
                        <a:rPr lang="en-IN" sz="1400" dirty="0"/>
                        <a:t>Tel no:0120-4676260</a:t>
                      </a:r>
                    </a:p>
                    <a:p>
                      <a:pPr marL="285750" indent="-285750">
                        <a:buFont typeface="Arial" pitchFamily="34" charset="0"/>
                        <a:buChar char="•"/>
                      </a:pPr>
                      <a:endParaRPr lang="en-IN" dirty="0"/>
                    </a:p>
                  </a:txBody>
                  <a:tcPr/>
                </a:tc>
                <a:tc>
                  <a:txBody>
                    <a:bodyPr/>
                    <a:lstStyle/>
                    <a:p>
                      <a:pPr marL="0" indent="0">
                        <a:buFont typeface="Arial" pitchFamily="34" charset="0"/>
                        <a:buNone/>
                      </a:pPr>
                      <a:r>
                        <a:rPr lang="en-IN" sz="1400" dirty="0"/>
                        <a:t>Inspire.prog-dst@nic.in</a:t>
                      </a:r>
                    </a:p>
                  </a:txBody>
                  <a:tcPr/>
                </a:tc>
                <a:tc>
                  <a:txBody>
                    <a:bodyPr/>
                    <a:lstStyle/>
                    <a:p>
                      <a:pPr marL="285750" indent="-285750">
                        <a:buFont typeface="Arial" pitchFamily="34" charset="0"/>
                        <a:buChar char="•"/>
                      </a:pPr>
                      <a:r>
                        <a:rPr lang="en-IN" sz="1400" baseline="0" dirty="0"/>
                        <a:t>scholarships provided based on merit wise.</a:t>
                      </a:r>
                    </a:p>
                    <a:p>
                      <a:pPr marL="285750" indent="-285750">
                        <a:buFont typeface="Arial" pitchFamily="34" charset="0"/>
                        <a:buChar char="•"/>
                      </a:pPr>
                      <a:r>
                        <a:rPr lang="en-IN" sz="1400" baseline="0" dirty="0"/>
                        <a:t> it does not conduct any competitive exams</a:t>
                      </a:r>
                      <a:endParaRPr lang="en-IN" sz="1400" dirty="0"/>
                    </a:p>
                  </a:txBody>
                  <a:tcPr/>
                </a:tc>
                <a:extLst>
                  <a:ext uri="{0D108BD9-81ED-4DB2-BD59-A6C34878D82A}">
                    <a16:rowId xmlns:a16="http://schemas.microsoft.com/office/drawing/2014/main" val="10001"/>
                  </a:ext>
                </a:extLst>
              </a:tr>
              <a:tr h="370840">
                <a:tc>
                  <a:txBody>
                    <a:bodyPr/>
                    <a:lstStyle/>
                    <a:p>
                      <a:pPr marL="0" indent="0">
                        <a:buFont typeface="Arial" pitchFamily="34" charset="0"/>
                        <a:buNone/>
                      </a:pPr>
                      <a:r>
                        <a:rPr lang="en-IN" sz="1400" dirty="0"/>
                        <a:t>MINISTRY OF HUMAN</a:t>
                      </a:r>
                    </a:p>
                  </a:txBody>
                  <a:tcPr/>
                </a:tc>
                <a:tc>
                  <a:txBody>
                    <a:bodyPr/>
                    <a:lstStyle/>
                    <a:p>
                      <a:pPr marL="0" indent="0">
                        <a:buFont typeface="Arial" pitchFamily="34" charset="0"/>
                        <a:buNone/>
                      </a:pPr>
                      <a:r>
                        <a:rPr lang="en-IN" sz="1400" dirty="0"/>
                        <a:t>Shastribhavan,jeevandeep</a:t>
                      </a:r>
                      <a:r>
                        <a:rPr lang="en-IN" sz="1400" baseline="0" dirty="0"/>
                        <a:t> building new delhi-110001</a:t>
                      </a:r>
                    </a:p>
                    <a:p>
                      <a:pPr marL="0" indent="0">
                        <a:buFont typeface="Arial" pitchFamily="34" charset="0"/>
                        <a:buNone/>
                      </a:pPr>
                      <a:r>
                        <a:rPr lang="en-IN" sz="1400" baseline="0" dirty="0"/>
                        <a:t>Tel no:23782698</a:t>
                      </a:r>
                    </a:p>
                    <a:p>
                      <a:pPr marL="0" indent="0">
                        <a:buFont typeface="Arial" pitchFamily="34" charset="0"/>
                        <a:buNone/>
                      </a:pPr>
                      <a:endParaRPr lang="en-IN" sz="1400" dirty="0"/>
                    </a:p>
                  </a:txBody>
                  <a:tcPr/>
                </a:tc>
                <a:tc>
                  <a:txBody>
                    <a:bodyPr/>
                    <a:lstStyle/>
                    <a:p>
                      <a:pPr marL="0" indent="0">
                        <a:buFont typeface="Arial" pitchFamily="34" charset="0"/>
                        <a:buNone/>
                      </a:pPr>
                      <a:r>
                        <a:rPr lang="en-IN" sz="1400" dirty="0"/>
                        <a:t>Mhrd.gov.in</a:t>
                      </a:r>
                    </a:p>
                  </a:txBody>
                  <a:tcPr/>
                </a:tc>
                <a:tc>
                  <a:txBody>
                    <a:bodyPr/>
                    <a:lstStyle/>
                    <a:p>
                      <a:pPr marL="0" indent="0">
                        <a:buFont typeface="Arial" pitchFamily="34" charset="0"/>
                        <a:buNone/>
                      </a:pPr>
                      <a:r>
                        <a:rPr lang="en-IN" sz="1400" dirty="0"/>
                        <a:t>Scholarships</a:t>
                      </a:r>
                      <a:r>
                        <a:rPr lang="en-IN" sz="1400" baseline="0" dirty="0"/>
                        <a:t> provided from secondary level to PG level</a:t>
                      </a:r>
                      <a:endParaRPr lang="en-IN" sz="1400" dirty="0"/>
                    </a:p>
                  </a:txBody>
                  <a:tcPr/>
                </a:tc>
                <a:extLst>
                  <a:ext uri="{0D108BD9-81ED-4DB2-BD59-A6C34878D82A}">
                    <a16:rowId xmlns:a16="http://schemas.microsoft.com/office/drawing/2014/main" val="10002"/>
                  </a:ext>
                </a:extLst>
              </a:tr>
              <a:tr h="1143001">
                <a:tc>
                  <a:txBody>
                    <a:bodyPr/>
                    <a:lstStyle/>
                    <a:p>
                      <a:pPr marL="0" indent="0">
                        <a:buFont typeface="Arial" pitchFamily="34" charset="0"/>
                        <a:buNone/>
                      </a:pPr>
                      <a:r>
                        <a:rPr lang="en-IN" sz="1400" dirty="0"/>
                        <a:t>Performance</a:t>
                      </a:r>
                      <a:r>
                        <a:rPr lang="en-IN" sz="1400" baseline="0" dirty="0"/>
                        <a:t> based scholarships</a:t>
                      </a:r>
                    </a:p>
                    <a:p>
                      <a:pPr marL="0" indent="0">
                        <a:buFont typeface="Arial" pitchFamily="34" charset="0"/>
                        <a:buNone/>
                      </a:pPr>
                      <a:r>
                        <a:rPr lang="en-IN" sz="1400" baseline="0" dirty="0"/>
                        <a:t>“What have we learned”</a:t>
                      </a:r>
                      <a:endParaRPr lang="en-IN" sz="1400" dirty="0"/>
                    </a:p>
                  </a:txBody>
                  <a:tcPr/>
                </a:tc>
                <a:tc>
                  <a:txBody>
                    <a:bodyPr/>
                    <a:lstStyle/>
                    <a:p>
                      <a:pPr marL="0" indent="0">
                        <a:buFont typeface="Arial" pitchFamily="34" charset="0"/>
                        <a:buNone/>
                      </a:pPr>
                      <a:r>
                        <a:rPr lang="en-IN" sz="1400" dirty="0"/>
                        <a:t>16east34th</a:t>
                      </a:r>
                      <a:r>
                        <a:rPr lang="en-IN" sz="1400" baseline="0" dirty="0"/>
                        <a:t> street New york, NY10016-4326 </a:t>
                      </a:r>
                      <a:endParaRPr lang="en-IN" sz="1400" dirty="0"/>
                    </a:p>
                  </a:txBody>
                  <a:tcPr/>
                </a:tc>
                <a:tc>
                  <a:txBody>
                    <a:bodyPr/>
                    <a:lstStyle/>
                    <a:p>
                      <a:pPr marL="0" indent="0">
                        <a:buFont typeface="Arial" pitchFamily="34" charset="0"/>
                        <a:buNone/>
                      </a:pPr>
                      <a:r>
                        <a:rPr lang="en-IN" sz="1400" dirty="0"/>
                        <a:t>www.mdrc.org</a:t>
                      </a:r>
                    </a:p>
                  </a:txBody>
                  <a:tcPr/>
                </a:tc>
                <a:tc>
                  <a:txBody>
                    <a:bodyPr/>
                    <a:lstStyle/>
                    <a:p>
                      <a:pPr marL="0" indent="0">
                        <a:buFont typeface="Arial" pitchFamily="34" charset="0"/>
                        <a:buNone/>
                      </a:pPr>
                      <a:r>
                        <a:rPr lang="en-IN" sz="1400" dirty="0"/>
                        <a:t>Reduce the financial burdens on low income students while providing scholarships for good academic progress.</a:t>
                      </a:r>
                    </a:p>
                  </a:txBody>
                  <a:tcPr/>
                </a:tc>
                <a:extLst>
                  <a:ext uri="{0D108BD9-81ED-4DB2-BD59-A6C34878D82A}">
                    <a16:rowId xmlns:a16="http://schemas.microsoft.com/office/drawing/2014/main" val="10003"/>
                  </a:ext>
                </a:extLst>
              </a:tr>
            </a:tbl>
          </a:graphicData>
        </a:graphic>
      </p:graphicFrame>
      <p:sp>
        <p:nvSpPr>
          <p:cNvPr id="3" name="TextBox 2"/>
          <p:cNvSpPr txBox="1"/>
          <p:nvPr/>
        </p:nvSpPr>
        <p:spPr>
          <a:xfrm>
            <a:off x="758705" y="179327"/>
            <a:ext cx="2327881" cy="369332"/>
          </a:xfrm>
          <a:prstGeom prst="rect">
            <a:avLst/>
          </a:prstGeom>
          <a:noFill/>
        </p:spPr>
        <p:txBody>
          <a:bodyPr wrap="none" rtlCol="0">
            <a:spAutoFit/>
          </a:bodyPr>
          <a:lstStyle/>
          <a:p>
            <a:r>
              <a:rPr lang="en-IN" dirty="0">
                <a:solidFill>
                  <a:schemeClr val="accent4"/>
                </a:solidFill>
              </a:rPr>
              <a:t>DATA COLLECTION</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095936264"/>
              </p:ext>
            </p:extLst>
          </p:nvPr>
        </p:nvGraphicFramePr>
        <p:xfrm>
          <a:off x="200891" y="761999"/>
          <a:ext cx="8839200" cy="5562601"/>
        </p:xfrm>
        <a:graphic>
          <a:graphicData uri="http://schemas.openxmlformats.org/drawingml/2006/table">
            <a:tbl>
              <a:tblPr firstRow="1" bandRow="1">
                <a:tableStyleId>{5C22544A-7EE6-4342-B048-85BDC9FD1C3A}</a:tableStyleId>
              </a:tblPr>
              <a:tblGrid>
                <a:gridCol w="648749">
                  <a:extLst>
                    <a:ext uri="{9D8B030D-6E8A-4147-A177-3AD203B41FA5}">
                      <a16:colId xmlns:a16="http://schemas.microsoft.com/office/drawing/2014/main" val="20000"/>
                    </a:ext>
                  </a:extLst>
                </a:gridCol>
                <a:gridCol w="2513902">
                  <a:extLst>
                    <a:ext uri="{9D8B030D-6E8A-4147-A177-3AD203B41FA5}">
                      <a16:colId xmlns:a16="http://schemas.microsoft.com/office/drawing/2014/main" val="20001"/>
                    </a:ext>
                  </a:extLst>
                </a:gridCol>
                <a:gridCol w="2432806">
                  <a:extLst>
                    <a:ext uri="{9D8B030D-6E8A-4147-A177-3AD203B41FA5}">
                      <a16:colId xmlns:a16="http://schemas.microsoft.com/office/drawing/2014/main" val="20002"/>
                    </a:ext>
                  </a:extLst>
                </a:gridCol>
                <a:gridCol w="1297497">
                  <a:extLst>
                    <a:ext uri="{9D8B030D-6E8A-4147-A177-3AD203B41FA5}">
                      <a16:colId xmlns:a16="http://schemas.microsoft.com/office/drawing/2014/main" val="20003"/>
                    </a:ext>
                  </a:extLst>
                </a:gridCol>
                <a:gridCol w="729842">
                  <a:extLst>
                    <a:ext uri="{9D8B030D-6E8A-4147-A177-3AD203B41FA5}">
                      <a16:colId xmlns:a16="http://schemas.microsoft.com/office/drawing/2014/main" val="20004"/>
                    </a:ext>
                  </a:extLst>
                </a:gridCol>
                <a:gridCol w="1216404">
                  <a:extLst>
                    <a:ext uri="{9D8B030D-6E8A-4147-A177-3AD203B41FA5}">
                      <a16:colId xmlns:a16="http://schemas.microsoft.com/office/drawing/2014/main" val="20005"/>
                    </a:ext>
                  </a:extLst>
                </a:gridCol>
              </a:tblGrid>
              <a:tr h="551677">
                <a:tc>
                  <a:txBody>
                    <a:bodyPr/>
                    <a:lstStyle/>
                    <a:p>
                      <a:r>
                        <a:rPr lang="en-US" sz="1200" dirty="0"/>
                        <a:t>SNO</a:t>
                      </a:r>
                    </a:p>
                  </a:txBody>
                  <a:tcPr/>
                </a:tc>
                <a:tc>
                  <a:txBody>
                    <a:bodyPr/>
                    <a:lstStyle/>
                    <a:p>
                      <a:r>
                        <a:rPr lang="en-US" sz="1200" dirty="0"/>
                        <a:t>COLUMN</a:t>
                      </a:r>
                      <a:r>
                        <a:rPr lang="en-US" sz="1200" baseline="0" dirty="0"/>
                        <a:t> NAME</a:t>
                      </a:r>
                      <a:endParaRPr lang="en-US" sz="1200" dirty="0"/>
                    </a:p>
                  </a:txBody>
                  <a:tcPr/>
                </a:tc>
                <a:tc>
                  <a:txBody>
                    <a:bodyPr/>
                    <a:lstStyle/>
                    <a:p>
                      <a:r>
                        <a:rPr lang="en-US" sz="1200" dirty="0"/>
                        <a:t>DESCRIPTION</a:t>
                      </a:r>
                    </a:p>
                  </a:txBody>
                  <a:tcPr/>
                </a:tc>
                <a:tc>
                  <a:txBody>
                    <a:bodyPr/>
                    <a:lstStyle/>
                    <a:p>
                      <a:r>
                        <a:rPr lang="en-US" sz="1200" dirty="0"/>
                        <a:t>TYPE</a:t>
                      </a:r>
                    </a:p>
                  </a:txBody>
                  <a:tcPr/>
                </a:tc>
                <a:tc>
                  <a:txBody>
                    <a:bodyPr/>
                    <a:lstStyle/>
                    <a:p>
                      <a:r>
                        <a:rPr lang="en-US" sz="1200" dirty="0"/>
                        <a:t>SIZE</a:t>
                      </a:r>
                    </a:p>
                  </a:txBody>
                  <a:tcPr/>
                </a:tc>
                <a:tc>
                  <a:txBody>
                    <a:bodyPr/>
                    <a:lstStyle/>
                    <a:p>
                      <a:r>
                        <a:rPr lang="en-US" sz="1200" dirty="0"/>
                        <a:t>CONSTRAINT</a:t>
                      </a:r>
                    </a:p>
                  </a:txBody>
                  <a:tcPr/>
                </a:tc>
                <a:extLst>
                  <a:ext uri="{0D108BD9-81ED-4DB2-BD59-A6C34878D82A}">
                    <a16:rowId xmlns:a16="http://schemas.microsoft.com/office/drawing/2014/main" val="10000"/>
                  </a:ext>
                </a:extLst>
              </a:tr>
              <a:tr h="364151">
                <a:tc>
                  <a:txBody>
                    <a:bodyPr/>
                    <a:lstStyle/>
                    <a:p>
                      <a:r>
                        <a:rPr lang="en-US" sz="1200" dirty="0"/>
                        <a:t>1</a:t>
                      </a:r>
                    </a:p>
                  </a:txBody>
                  <a:tcPr/>
                </a:tc>
                <a:tc>
                  <a:txBody>
                    <a:bodyPr/>
                    <a:lstStyle/>
                    <a:p>
                      <a:r>
                        <a:rPr lang="en-US" sz="1200" dirty="0"/>
                        <a:t>NAME</a:t>
                      </a:r>
                    </a:p>
                  </a:txBody>
                  <a:tcPr/>
                </a:tc>
                <a:tc>
                  <a:txBody>
                    <a:bodyPr/>
                    <a:lstStyle/>
                    <a:p>
                      <a:r>
                        <a:rPr lang="en-US" sz="1200" dirty="0"/>
                        <a:t>User</a:t>
                      </a:r>
                      <a:r>
                        <a:rPr lang="en-US" sz="1200" baseline="0" dirty="0"/>
                        <a:t> name</a:t>
                      </a:r>
                      <a:endParaRPr lang="en-US" sz="1200" dirty="0"/>
                    </a:p>
                  </a:txBody>
                  <a:tcPr/>
                </a:tc>
                <a:tc>
                  <a:txBody>
                    <a:bodyPr/>
                    <a:lstStyle/>
                    <a:p>
                      <a:r>
                        <a:rPr lang="en-US" sz="1200" dirty="0"/>
                        <a:t>Varchar2</a:t>
                      </a:r>
                    </a:p>
                  </a:txBody>
                  <a:tcPr/>
                </a:tc>
                <a:tc>
                  <a:txBody>
                    <a:bodyPr/>
                    <a:lstStyle/>
                    <a:p>
                      <a:r>
                        <a:rPr lang="en-US" sz="1200" dirty="0"/>
                        <a:t>30</a:t>
                      </a:r>
                    </a:p>
                  </a:txBody>
                  <a:tcPr/>
                </a:tc>
                <a:tc>
                  <a:txBody>
                    <a:bodyPr/>
                    <a:lstStyle/>
                    <a:p>
                      <a:r>
                        <a:rPr lang="en-US" sz="1200" dirty="0"/>
                        <a:t>Not null</a:t>
                      </a:r>
                    </a:p>
                  </a:txBody>
                  <a:tcPr/>
                </a:tc>
                <a:extLst>
                  <a:ext uri="{0D108BD9-81ED-4DB2-BD59-A6C34878D82A}">
                    <a16:rowId xmlns:a16="http://schemas.microsoft.com/office/drawing/2014/main" val="10001"/>
                  </a:ext>
                </a:extLst>
              </a:tr>
              <a:tr h="364151">
                <a:tc>
                  <a:txBody>
                    <a:bodyPr/>
                    <a:lstStyle/>
                    <a:p>
                      <a:r>
                        <a:rPr lang="en-US" sz="1200" dirty="0"/>
                        <a:t>2</a:t>
                      </a:r>
                    </a:p>
                  </a:txBody>
                  <a:tcPr/>
                </a:tc>
                <a:tc>
                  <a:txBody>
                    <a:bodyPr/>
                    <a:lstStyle/>
                    <a:p>
                      <a:r>
                        <a:rPr lang="en-US" sz="1200" dirty="0"/>
                        <a:t>Stu-id</a:t>
                      </a:r>
                    </a:p>
                  </a:txBody>
                  <a:tcPr/>
                </a:tc>
                <a:tc>
                  <a:txBody>
                    <a:bodyPr/>
                    <a:lstStyle/>
                    <a:p>
                      <a:r>
                        <a:rPr lang="en-US" sz="1200" dirty="0"/>
                        <a:t>Id of</a:t>
                      </a:r>
                      <a:r>
                        <a:rPr lang="en-US" sz="1200" baseline="0" dirty="0"/>
                        <a:t>  student</a:t>
                      </a:r>
                      <a:endParaRPr lang="en-US" sz="1200" dirty="0"/>
                    </a:p>
                  </a:txBody>
                  <a:tcPr/>
                </a:tc>
                <a:tc>
                  <a:txBody>
                    <a:bodyPr/>
                    <a:lstStyle/>
                    <a:p>
                      <a:r>
                        <a:rPr lang="en-US" sz="1200" dirty="0"/>
                        <a:t>Varchar2</a:t>
                      </a:r>
                    </a:p>
                  </a:txBody>
                  <a:tcPr/>
                </a:tc>
                <a:tc>
                  <a:txBody>
                    <a:bodyPr/>
                    <a:lstStyle/>
                    <a:p>
                      <a:r>
                        <a:rPr lang="en-US" sz="1200" dirty="0"/>
                        <a:t>40</a:t>
                      </a:r>
                    </a:p>
                  </a:txBody>
                  <a:tcPr/>
                </a:tc>
                <a:tc>
                  <a:txBody>
                    <a:bodyPr/>
                    <a:lstStyle/>
                    <a:p>
                      <a:r>
                        <a:rPr lang="en-US" sz="1200" dirty="0"/>
                        <a:t>primary key</a:t>
                      </a:r>
                    </a:p>
                  </a:txBody>
                  <a:tcPr/>
                </a:tc>
                <a:extLst>
                  <a:ext uri="{0D108BD9-81ED-4DB2-BD59-A6C34878D82A}">
                    <a16:rowId xmlns:a16="http://schemas.microsoft.com/office/drawing/2014/main" val="10002"/>
                  </a:ext>
                </a:extLst>
              </a:tr>
              <a:tr h="364151">
                <a:tc>
                  <a:txBody>
                    <a:bodyPr/>
                    <a:lstStyle/>
                    <a:p>
                      <a:r>
                        <a:rPr lang="en-US" sz="1200" dirty="0"/>
                        <a:t>3</a:t>
                      </a:r>
                    </a:p>
                  </a:txBody>
                  <a:tcPr/>
                </a:tc>
                <a:tc>
                  <a:txBody>
                    <a:bodyPr/>
                    <a:lstStyle/>
                    <a:p>
                      <a:r>
                        <a:rPr lang="en-US" sz="1200" dirty="0"/>
                        <a:t>dob</a:t>
                      </a:r>
                    </a:p>
                  </a:txBody>
                  <a:tcPr/>
                </a:tc>
                <a:tc>
                  <a:txBody>
                    <a:bodyPr/>
                    <a:lstStyle/>
                    <a:p>
                      <a:r>
                        <a:rPr lang="en-US" sz="1200" dirty="0"/>
                        <a:t>Birth date</a:t>
                      </a:r>
                    </a:p>
                  </a:txBody>
                  <a:tcPr/>
                </a:tc>
                <a:tc>
                  <a:txBody>
                    <a:bodyPr/>
                    <a:lstStyle/>
                    <a:p>
                      <a:r>
                        <a:rPr lang="en-US" sz="1200" dirty="0"/>
                        <a:t>Date</a:t>
                      </a:r>
                    </a:p>
                  </a:txBody>
                  <a:tcPr/>
                </a:tc>
                <a:tc>
                  <a:txBody>
                    <a:bodyPr/>
                    <a:lstStyle/>
                    <a:p>
                      <a:r>
                        <a:rPr lang="en-US" sz="1200" dirty="0"/>
                        <a:t>20</a:t>
                      </a:r>
                    </a:p>
                  </a:txBody>
                  <a:tcPr/>
                </a:tc>
                <a:tc>
                  <a:txBody>
                    <a:bodyPr/>
                    <a:lstStyle/>
                    <a:p>
                      <a:r>
                        <a:rPr lang="en-US" sz="1200" dirty="0"/>
                        <a:t>Not null</a:t>
                      </a:r>
                    </a:p>
                  </a:txBody>
                  <a:tcPr/>
                </a:tc>
                <a:extLst>
                  <a:ext uri="{0D108BD9-81ED-4DB2-BD59-A6C34878D82A}">
                    <a16:rowId xmlns:a16="http://schemas.microsoft.com/office/drawing/2014/main" val="10003"/>
                  </a:ext>
                </a:extLst>
              </a:tr>
              <a:tr h="364151">
                <a:tc>
                  <a:txBody>
                    <a:bodyPr/>
                    <a:lstStyle/>
                    <a:p>
                      <a:r>
                        <a:rPr lang="en-US" sz="1200" dirty="0"/>
                        <a:t>4</a:t>
                      </a:r>
                    </a:p>
                  </a:txBody>
                  <a:tcPr/>
                </a:tc>
                <a:tc>
                  <a:txBody>
                    <a:bodyPr/>
                    <a:lstStyle/>
                    <a:p>
                      <a:r>
                        <a:rPr lang="en-US" sz="1200" dirty="0"/>
                        <a:t>password</a:t>
                      </a:r>
                    </a:p>
                  </a:txBody>
                  <a:tcPr/>
                </a:tc>
                <a:tc>
                  <a:txBody>
                    <a:bodyPr/>
                    <a:lstStyle/>
                    <a:p>
                      <a:r>
                        <a:rPr lang="en-US" sz="1200" dirty="0"/>
                        <a:t>Security password</a:t>
                      </a:r>
                    </a:p>
                  </a:txBody>
                  <a:tcPr/>
                </a:tc>
                <a:tc>
                  <a:txBody>
                    <a:bodyPr/>
                    <a:lstStyle/>
                    <a:p>
                      <a:r>
                        <a:rPr lang="en-US" sz="1200" dirty="0"/>
                        <a:t>Varchar2</a:t>
                      </a:r>
                    </a:p>
                  </a:txBody>
                  <a:tcPr/>
                </a:tc>
                <a:tc>
                  <a:txBody>
                    <a:bodyPr/>
                    <a:lstStyle/>
                    <a:p>
                      <a:r>
                        <a:rPr lang="en-US" sz="1200" dirty="0"/>
                        <a:t>16</a:t>
                      </a:r>
                    </a:p>
                  </a:txBody>
                  <a:tcPr/>
                </a:tc>
                <a:tc>
                  <a:txBody>
                    <a:bodyPr/>
                    <a:lstStyle/>
                    <a:p>
                      <a:r>
                        <a:rPr lang="en-US" sz="1200" dirty="0"/>
                        <a:t>Not null</a:t>
                      </a:r>
                    </a:p>
                  </a:txBody>
                  <a:tcPr/>
                </a:tc>
                <a:extLst>
                  <a:ext uri="{0D108BD9-81ED-4DB2-BD59-A6C34878D82A}">
                    <a16:rowId xmlns:a16="http://schemas.microsoft.com/office/drawing/2014/main" val="10004"/>
                  </a:ext>
                </a:extLst>
              </a:tr>
              <a:tr h="364151">
                <a:tc>
                  <a:txBody>
                    <a:bodyPr/>
                    <a:lstStyle/>
                    <a:p>
                      <a:r>
                        <a:rPr lang="en-US" sz="1200" dirty="0"/>
                        <a:t>5</a:t>
                      </a:r>
                    </a:p>
                  </a:txBody>
                  <a:tcPr/>
                </a:tc>
                <a:tc>
                  <a:txBody>
                    <a:bodyPr/>
                    <a:lstStyle/>
                    <a:p>
                      <a:r>
                        <a:rPr lang="en-US" sz="1200" dirty="0"/>
                        <a:t>Mobile no</a:t>
                      </a:r>
                    </a:p>
                  </a:txBody>
                  <a:tcPr/>
                </a:tc>
                <a:tc>
                  <a:txBody>
                    <a:bodyPr/>
                    <a:lstStyle/>
                    <a:p>
                      <a:r>
                        <a:rPr lang="en-US" sz="1200" dirty="0"/>
                        <a:t>User phone no</a:t>
                      </a:r>
                    </a:p>
                  </a:txBody>
                  <a:tcPr/>
                </a:tc>
                <a:tc>
                  <a:txBody>
                    <a:bodyPr/>
                    <a:lstStyle/>
                    <a:p>
                      <a:r>
                        <a:rPr lang="en-US" sz="1200" dirty="0"/>
                        <a:t>Number</a:t>
                      </a:r>
                    </a:p>
                  </a:txBody>
                  <a:tcPr/>
                </a:tc>
                <a:tc>
                  <a:txBody>
                    <a:bodyPr/>
                    <a:lstStyle/>
                    <a:p>
                      <a:r>
                        <a:rPr lang="en-US" sz="1200" dirty="0"/>
                        <a:t>10</a:t>
                      </a:r>
                    </a:p>
                  </a:txBody>
                  <a:tcPr/>
                </a:tc>
                <a:tc>
                  <a:txBody>
                    <a:bodyPr/>
                    <a:lstStyle/>
                    <a:p>
                      <a:r>
                        <a:rPr lang="en-US" sz="1200" dirty="0"/>
                        <a:t>Not null</a:t>
                      </a:r>
                    </a:p>
                  </a:txBody>
                  <a:tcPr/>
                </a:tc>
                <a:extLst>
                  <a:ext uri="{0D108BD9-81ED-4DB2-BD59-A6C34878D82A}">
                    <a16:rowId xmlns:a16="http://schemas.microsoft.com/office/drawing/2014/main" val="10005"/>
                  </a:ext>
                </a:extLst>
              </a:tr>
              <a:tr h="364151">
                <a:tc>
                  <a:txBody>
                    <a:bodyPr/>
                    <a:lstStyle/>
                    <a:p>
                      <a:r>
                        <a:rPr lang="en-US" sz="1200" dirty="0"/>
                        <a:t>6</a:t>
                      </a:r>
                    </a:p>
                  </a:txBody>
                  <a:tcPr/>
                </a:tc>
                <a:tc>
                  <a:txBody>
                    <a:bodyPr/>
                    <a:lstStyle/>
                    <a:p>
                      <a:r>
                        <a:rPr lang="en-US" sz="1200" dirty="0"/>
                        <a:t>address</a:t>
                      </a:r>
                    </a:p>
                  </a:txBody>
                  <a:tcPr/>
                </a:tc>
                <a:tc>
                  <a:txBody>
                    <a:bodyPr/>
                    <a:lstStyle/>
                    <a:p>
                      <a:r>
                        <a:rPr lang="en-US" sz="1200" dirty="0"/>
                        <a:t>Student address</a:t>
                      </a:r>
                    </a:p>
                  </a:txBody>
                  <a:tcPr/>
                </a:tc>
                <a:tc>
                  <a:txBody>
                    <a:bodyPr/>
                    <a:lstStyle/>
                    <a:p>
                      <a:r>
                        <a:rPr lang="en-US" sz="1200" dirty="0"/>
                        <a:t>Varchar2</a:t>
                      </a:r>
                    </a:p>
                  </a:txBody>
                  <a:tcPr/>
                </a:tc>
                <a:tc>
                  <a:txBody>
                    <a:bodyPr/>
                    <a:lstStyle/>
                    <a:p>
                      <a:r>
                        <a:rPr lang="en-US" sz="1200" dirty="0"/>
                        <a:t>20</a:t>
                      </a:r>
                    </a:p>
                  </a:txBody>
                  <a:tcPr/>
                </a:tc>
                <a:tc>
                  <a:txBody>
                    <a:bodyPr/>
                    <a:lstStyle/>
                    <a:p>
                      <a:r>
                        <a:rPr lang="en-US" sz="1200" dirty="0"/>
                        <a:t>Not  null</a:t>
                      </a:r>
                    </a:p>
                  </a:txBody>
                  <a:tcPr/>
                </a:tc>
                <a:extLst>
                  <a:ext uri="{0D108BD9-81ED-4DB2-BD59-A6C34878D82A}">
                    <a16:rowId xmlns:a16="http://schemas.microsoft.com/office/drawing/2014/main" val="10006"/>
                  </a:ext>
                </a:extLst>
              </a:tr>
              <a:tr h="364151">
                <a:tc>
                  <a:txBody>
                    <a:bodyPr/>
                    <a:lstStyle/>
                    <a:p>
                      <a:r>
                        <a:rPr lang="en-US" sz="1200" dirty="0"/>
                        <a:t>7</a:t>
                      </a:r>
                    </a:p>
                  </a:txBody>
                  <a:tcPr/>
                </a:tc>
                <a:tc>
                  <a:txBody>
                    <a:bodyPr/>
                    <a:lstStyle/>
                    <a:p>
                      <a:r>
                        <a:rPr lang="en-US" sz="1200" dirty="0"/>
                        <a:t>A-name</a:t>
                      </a:r>
                    </a:p>
                  </a:txBody>
                  <a:tcPr/>
                </a:tc>
                <a:tc>
                  <a:txBody>
                    <a:bodyPr/>
                    <a:lstStyle/>
                    <a:p>
                      <a:r>
                        <a:rPr lang="en-US" sz="1200" dirty="0"/>
                        <a:t>Admin name</a:t>
                      </a:r>
                    </a:p>
                  </a:txBody>
                  <a:tcPr/>
                </a:tc>
                <a:tc>
                  <a:txBody>
                    <a:bodyPr/>
                    <a:lstStyle/>
                    <a:p>
                      <a:r>
                        <a:rPr lang="en-US" sz="1200" dirty="0"/>
                        <a:t>Varchar2</a:t>
                      </a:r>
                    </a:p>
                  </a:txBody>
                  <a:tcPr/>
                </a:tc>
                <a:tc>
                  <a:txBody>
                    <a:bodyPr/>
                    <a:lstStyle/>
                    <a:p>
                      <a:r>
                        <a:rPr lang="en-US" sz="1200" dirty="0"/>
                        <a:t>20</a:t>
                      </a:r>
                    </a:p>
                  </a:txBody>
                  <a:tcPr/>
                </a:tc>
                <a:tc>
                  <a:txBody>
                    <a:bodyPr/>
                    <a:lstStyle/>
                    <a:p>
                      <a:r>
                        <a:rPr lang="en-US" sz="1200" dirty="0"/>
                        <a:t>Not null</a:t>
                      </a:r>
                    </a:p>
                  </a:txBody>
                  <a:tcPr/>
                </a:tc>
                <a:extLst>
                  <a:ext uri="{0D108BD9-81ED-4DB2-BD59-A6C34878D82A}">
                    <a16:rowId xmlns:a16="http://schemas.microsoft.com/office/drawing/2014/main" val="10007"/>
                  </a:ext>
                </a:extLst>
              </a:tr>
              <a:tr h="364151">
                <a:tc>
                  <a:txBody>
                    <a:bodyPr/>
                    <a:lstStyle/>
                    <a:p>
                      <a:r>
                        <a:rPr lang="en-US" sz="1200" dirty="0"/>
                        <a:t>8</a:t>
                      </a:r>
                    </a:p>
                  </a:txBody>
                  <a:tcPr/>
                </a:tc>
                <a:tc>
                  <a:txBody>
                    <a:bodyPr/>
                    <a:lstStyle/>
                    <a:p>
                      <a:r>
                        <a:rPr lang="en-US" sz="1200" dirty="0"/>
                        <a:t>Sch-id</a:t>
                      </a:r>
                    </a:p>
                  </a:txBody>
                  <a:tcPr/>
                </a:tc>
                <a:tc>
                  <a:txBody>
                    <a:bodyPr/>
                    <a:lstStyle/>
                    <a:p>
                      <a:r>
                        <a:rPr lang="en-US" sz="1200" dirty="0"/>
                        <a:t>Scholarship</a:t>
                      </a:r>
                      <a:r>
                        <a:rPr lang="en-US" sz="1200" baseline="0" dirty="0"/>
                        <a:t> id</a:t>
                      </a:r>
                      <a:endParaRPr lang="en-US" sz="1200" dirty="0"/>
                    </a:p>
                  </a:txBody>
                  <a:tcPr/>
                </a:tc>
                <a:tc>
                  <a:txBody>
                    <a:bodyPr/>
                    <a:lstStyle/>
                    <a:p>
                      <a:r>
                        <a:rPr lang="en-US" sz="1200" dirty="0"/>
                        <a:t>Varchar2</a:t>
                      </a:r>
                    </a:p>
                  </a:txBody>
                  <a:tcPr/>
                </a:tc>
                <a:tc>
                  <a:txBody>
                    <a:bodyPr/>
                    <a:lstStyle/>
                    <a:p>
                      <a:r>
                        <a:rPr lang="en-US" sz="1200" dirty="0"/>
                        <a:t>30</a:t>
                      </a:r>
                    </a:p>
                  </a:txBody>
                  <a:tcPr/>
                </a:tc>
                <a:tc>
                  <a:txBody>
                    <a:bodyPr/>
                    <a:lstStyle/>
                    <a:p>
                      <a:r>
                        <a:rPr lang="en-US" sz="1200" dirty="0"/>
                        <a:t>Primary</a:t>
                      </a:r>
                      <a:r>
                        <a:rPr lang="en-US" sz="1200" baseline="0" dirty="0"/>
                        <a:t> key</a:t>
                      </a:r>
                      <a:endParaRPr lang="en-US" sz="1200" dirty="0"/>
                    </a:p>
                  </a:txBody>
                  <a:tcPr/>
                </a:tc>
                <a:extLst>
                  <a:ext uri="{0D108BD9-81ED-4DB2-BD59-A6C34878D82A}">
                    <a16:rowId xmlns:a16="http://schemas.microsoft.com/office/drawing/2014/main" val="10008"/>
                  </a:ext>
                </a:extLst>
              </a:tr>
              <a:tr h="364151">
                <a:tc>
                  <a:txBody>
                    <a:bodyPr/>
                    <a:lstStyle/>
                    <a:p>
                      <a:r>
                        <a:rPr lang="en-US" sz="1200" dirty="0"/>
                        <a:t>9</a:t>
                      </a:r>
                    </a:p>
                  </a:txBody>
                  <a:tcPr/>
                </a:tc>
                <a:tc>
                  <a:txBody>
                    <a:bodyPr/>
                    <a:lstStyle/>
                    <a:p>
                      <a:r>
                        <a:rPr lang="en-US" sz="1200" dirty="0"/>
                        <a:t>email</a:t>
                      </a:r>
                    </a:p>
                  </a:txBody>
                  <a:tcPr/>
                </a:tc>
                <a:tc>
                  <a:txBody>
                    <a:bodyPr/>
                    <a:lstStyle/>
                    <a:p>
                      <a:r>
                        <a:rPr lang="en-US" sz="1200" dirty="0"/>
                        <a:t>Email account of student</a:t>
                      </a:r>
                    </a:p>
                  </a:txBody>
                  <a:tcPr/>
                </a:tc>
                <a:tc>
                  <a:txBody>
                    <a:bodyPr/>
                    <a:lstStyle/>
                    <a:p>
                      <a:r>
                        <a:rPr lang="en-US" sz="1200" dirty="0"/>
                        <a:t>Varchar2</a:t>
                      </a:r>
                    </a:p>
                  </a:txBody>
                  <a:tcPr/>
                </a:tc>
                <a:tc>
                  <a:txBody>
                    <a:bodyPr/>
                    <a:lstStyle/>
                    <a:p>
                      <a:r>
                        <a:rPr lang="en-US" sz="1200" dirty="0"/>
                        <a:t>25</a:t>
                      </a:r>
                    </a:p>
                  </a:txBody>
                  <a:tcPr/>
                </a:tc>
                <a:tc>
                  <a:txBody>
                    <a:bodyPr/>
                    <a:lstStyle/>
                    <a:p>
                      <a:r>
                        <a:rPr lang="en-US" sz="1200" dirty="0"/>
                        <a:t>Not null</a:t>
                      </a:r>
                    </a:p>
                  </a:txBody>
                  <a:tcPr/>
                </a:tc>
                <a:extLst>
                  <a:ext uri="{0D108BD9-81ED-4DB2-BD59-A6C34878D82A}">
                    <a16:rowId xmlns:a16="http://schemas.microsoft.com/office/drawing/2014/main" val="10009"/>
                  </a:ext>
                </a:extLst>
              </a:tr>
              <a:tr h="364151">
                <a:tc>
                  <a:txBody>
                    <a:bodyPr/>
                    <a:lstStyle/>
                    <a:p>
                      <a:r>
                        <a:rPr lang="en-US" sz="1200" dirty="0"/>
                        <a:t>10</a:t>
                      </a:r>
                    </a:p>
                  </a:txBody>
                  <a:tcPr/>
                </a:tc>
                <a:tc>
                  <a:txBody>
                    <a:bodyPr/>
                    <a:lstStyle/>
                    <a:p>
                      <a:r>
                        <a:rPr lang="en-US" sz="1200" dirty="0"/>
                        <a:t>Documents </a:t>
                      </a:r>
                    </a:p>
                  </a:txBody>
                  <a:tcPr/>
                </a:tc>
                <a:tc>
                  <a:txBody>
                    <a:bodyPr/>
                    <a:lstStyle/>
                    <a:p>
                      <a:r>
                        <a:rPr lang="en-US" sz="1200" dirty="0"/>
                        <a:t>Required</a:t>
                      </a:r>
                      <a:r>
                        <a:rPr lang="en-US" sz="1200" baseline="0" dirty="0"/>
                        <a:t> documents</a:t>
                      </a:r>
                      <a:endParaRPr lang="en-US" sz="1200" dirty="0"/>
                    </a:p>
                  </a:txBody>
                  <a:tcPr/>
                </a:tc>
                <a:tc>
                  <a:txBody>
                    <a:bodyPr/>
                    <a:lstStyle/>
                    <a:p>
                      <a:r>
                        <a:rPr lang="en-US" sz="1200" dirty="0"/>
                        <a:t>Varchar2</a:t>
                      </a:r>
                    </a:p>
                  </a:txBody>
                  <a:tcPr/>
                </a:tc>
                <a:tc>
                  <a:txBody>
                    <a:bodyPr/>
                    <a:lstStyle/>
                    <a:p>
                      <a:r>
                        <a:rPr lang="en-US" sz="1200" dirty="0"/>
                        <a:t>30</a:t>
                      </a:r>
                    </a:p>
                  </a:txBody>
                  <a:tcPr/>
                </a:tc>
                <a:tc>
                  <a:txBody>
                    <a:bodyPr/>
                    <a:lstStyle/>
                    <a:p>
                      <a:r>
                        <a:rPr lang="en-US" sz="1200" dirty="0"/>
                        <a:t>Not null</a:t>
                      </a:r>
                    </a:p>
                  </a:txBody>
                  <a:tcPr/>
                </a:tc>
                <a:extLst>
                  <a:ext uri="{0D108BD9-81ED-4DB2-BD59-A6C34878D82A}">
                    <a16:rowId xmlns:a16="http://schemas.microsoft.com/office/drawing/2014/main" val="10010"/>
                  </a:ext>
                </a:extLst>
              </a:tr>
              <a:tr h="364151">
                <a:tc>
                  <a:txBody>
                    <a:bodyPr/>
                    <a:lstStyle/>
                    <a:p>
                      <a:r>
                        <a:rPr lang="en-US" sz="1200" dirty="0"/>
                        <a:t>11</a:t>
                      </a:r>
                    </a:p>
                  </a:txBody>
                  <a:tcPr/>
                </a:tc>
                <a:tc>
                  <a:txBody>
                    <a:bodyPr/>
                    <a:lstStyle/>
                    <a:p>
                      <a:r>
                        <a:rPr lang="en-US" sz="1200" dirty="0"/>
                        <a:t>Inst- name</a:t>
                      </a:r>
                    </a:p>
                  </a:txBody>
                  <a:tcPr/>
                </a:tc>
                <a:tc>
                  <a:txBody>
                    <a:bodyPr/>
                    <a:lstStyle/>
                    <a:p>
                      <a:r>
                        <a:rPr lang="en-US" sz="1200" dirty="0"/>
                        <a:t>Name of the institution</a:t>
                      </a:r>
                    </a:p>
                  </a:txBody>
                  <a:tcPr/>
                </a:tc>
                <a:tc>
                  <a:txBody>
                    <a:bodyPr/>
                    <a:lstStyle/>
                    <a:p>
                      <a:r>
                        <a:rPr lang="en-US" sz="1200" dirty="0"/>
                        <a:t>Varchar2</a:t>
                      </a:r>
                    </a:p>
                  </a:txBody>
                  <a:tcPr/>
                </a:tc>
                <a:tc>
                  <a:txBody>
                    <a:bodyPr/>
                    <a:lstStyle/>
                    <a:p>
                      <a:r>
                        <a:rPr lang="en-US" sz="1200" dirty="0"/>
                        <a:t>50</a:t>
                      </a:r>
                    </a:p>
                  </a:txBody>
                  <a:tcPr/>
                </a:tc>
                <a:tc>
                  <a:txBody>
                    <a:bodyPr/>
                    <a:lstStyle/>
                    <a:p>
                      <a:r>
                        <a:rPr lang="en-US" sz="1200" dirty="0"/>
                        <a:t>Not null</a:t>
                      </a:r>
                    </a:p>
                  </a:txBody>
                  <a:tcPr/>
                </a:tc>
                <a:extLst>
                  <a:ext uri="{0D108BD9-81ED-4DB2-BD59-A6C34878D82A}">
                    <a16:rowId xmlns:a16="http://schemas.microsoft.com/office/drawing/2014/main" val="10011"/>
                  </a:ext>
                </a:extLst>
              </a:tr>
              <a:tr h="364151">
                <a:tc>
                  <a:txBody>
                    <a:bodyPr/>
                    <a:lstStyle/>
                    <a:p>
                      <a:r>
                        <a:rPr lang="en-US" sz="1200" dirty="0"/>
                        <a:t>12</a:t>
                      </a:r>
                    </a:p>
                  </a:txBody>
                  <a:tcPr/>
                </a:tc>
                <a:tc>
                  <a:txBody>
                    <a:bodyPr/>
                    <a:lstStyle/>
                    <a:p>
                      <a:r>
                        <a:rPr lang="en-US" sz="1200" dirty="0"/>
                        <a:t>Confirm</a:t>
                      </a:r>
                      <a:r>
                        <a:rPr lang="en-US" sz="1200" baseline="0" dirty="0"/>
                        <a:t> password</a:t>
                      </a:r>
                      <a:endParaRPr lang="en-US" sz="1200" dirty="0"/>
                    </a:p>
                  </a:txBody>
                  <a:tcPr/>
                </a:tc>
                <a:tc>
                  <a:txBody>
                    <a:bodyPr/>
                    <a:lstStyle/>
                    <a:p>
                      <a:r>
                        <a:rPr lang="en-US" sz="1200" dirty="0"/>
                        <a:t>Retype password</a:t>
                      </a:r>
                    </a:p>
                  </a:txBody>
                  <a:tcPr/>
                </a:tc>
                <a:tc>
                  <a:txBody>
                    <a:bodyPr/>
                    <a:lstStyle/>
                    <a:p>
                      <a:r>
                        <a:rPr lang="en-US" sz="1200" dirty="0"/>
                        <a:t>Varchar2</a:t>
                      </a:r>
                    </a:p>
                  </a:txBody>
                  <a:tcPr/>
                </a:tc>
                <a:tc>
                  <a:txBody>
                    <a:bodyPr/>
                    <a:lstStyle/>
                    <a:p>
                      <a:r>
                        <a:rPr lang="en-US" sz="1200" dirty="0"/>
                        <a:t>40</a:t>
                      </a:r>
                    </a:p>
                  </a:txBody>
                  <a:tcPr/>
                </a:tc>
                <a:tc>
                  <a:txBody>
                    <a:bodyPr/>
                    <a:lstStyle/>
                    <a:p>
                      <a:r>
                        <a:rPr lang="en-US" sz="1200" dirty="0"/>
                        <a:t>Not null</a:t>
                      </a:r>
                    </a:p>
                  </a:txBody>
                  <a:tcPr/>
                </a:tc>
                <a:extLst>
                  <a:ext uri="{0D108BD9-81ED-4DB2-BD59-A6C34878D82A}">
                    <a16:rowId xmlns:a16="http://schemas.microsoft.com/office/drawing/2014/main" val="10012"/>
                  </a:ext>
                </a:extLst>
              </a:tr>
              <a:tr h="364151">
                <a:tc>
                  <a:txBody>
                    <a:bodyPr/>
                    <a:lstStyle/>
                    <a:p>
                      <a:r>
                        <a:rPr lang="en-US" sz="1200" dirty="0"/>
                        <a:t>13</a:t>
                      </a:r>
                    </a:p>
                  </a:txBody>
                  <a:tcPr/>
                </a:tc>
                <a:tc>
                  <a:txBody>
                    <a:bodyPr/>
                    <a:lstStyle/>
                    <a:p>
                      <a:r>
                        <a:rPr lang="en-US" sz="1200" dirty="0"/>
                        <a:t>Inst-id</a:t>
                      </a:r>
                    </a:p>
                  </a:txBody>
                  <a:tcPr/>
                </a:tc>
                <a:tc>
                  <a:txBody>
                    <a:bodyPr/>
                    <a:lstStyle/>
                    <a:p>
                      <a:r>
                        <a:rPr lang="en-US" sz="1200" dirty="0"/>
                        <a:t>Id of the college</a:t>
                      </a:r>
                    </a:p>
                  </a:txBody>
                  <a:tcPr/>
                </a:tc>
                <a:tc>
                  <a:txBody>
                    <a:bodyPr/>
                    <a:lstStyle/>
                    <a:p>
                      <a:r>
                        <a:rPr lang="en-US" sz="1200" dirty="0"/>
                        <a:t>Varchar2</a:t>
                      </a:r>
                    </a:p>
                  </a:txBody>
                  <a:tcPr/>
                </a:tc>
                <a:tc>
                  <a:txBody>
                    <a:bodyPr/>
                    <a:lstStyle/>
                    <a:p>
                      <a:r>
                        <a:rPr lang="en-US" sz="1200" dirty="0"/>
                        <a:t>16</a:t>
                      </a:r>
                    </a:p>
                  </a:txBody>
                  <a:tcPr/>
                </a:tc>
                <a:tc>
                  <a:txBody>
                    <a:bodyPr/>
                    <a:lstStyle/>
                    <a:p>
                      <a:r>
                        <a:rPr lang="en-US" sz="1200" dirty="0"/>
                        <a:t>Primary key</a:t>
                      </a:r>
                    </a:p>
                  </a:txBody>
                  <a:tcPr/>
                </a:tc>
                <a:extLst>
                  <a:ext uri="{0D108BD9-81ED-4DB2-BD59-A6C34878D82A}">
                    <a16:rowId xmlns:a16="http://schemas.microsoft.com/office/drawing/2014/main" val="10013"/>
                  </a:ext>
                </a:extLst>
              </a:tr>
              <a:tr h="276961">
                <a:tc>
                  <a:txBody>
                    <a:bodyPr/>
                    <a:lstStyle/>
                    <a:p>
                      <a:r>
                        <a:rPr lang="en-US" sz="1200" dirty="0"/>
                        <a:t>14</a:t>
                      </a:r>
                    </a:p>
                  </a:txBody>
                  <a:tcPr/>
                </a:tc>
                <a:tc>
                  <a:txBody>
                    <a:bodyPr/>
                    <a:lstStyle/>
                    <a:p>
                      <a:r>
                        <a:rPr lang="en-US" sz="1200" dirty="0"/>
                        <a:t>A-id</a:t>
                      </a:r>
                    </a:p>
                  </a:txBody>
                  <a:tcPr/>
                </a:tc>
                <a:tc>
                  <a:txBody>
                    <a:bodyPr/>
                    <a:lstStyle/>
                    <a:p>
                      <a:r>
                        <a:rPr lang="en-US" sz="1200" dirty="0"/>
                        <a:t>Id of the admin</a:t>
                      </a:r>
                    </a:p>
                  </a:txBody>
                  <a:tcPr/>
                </a:tc>
                <a:tc>
                  <a:txBody>
                    <a:bodyPr/>
                    <a:lstStyle/>
                    <a:p>
                      <a:r>
                        <a:rPr lang="en-US" sz="1200" dirty="0"/>
                        <a:t>varchar2</a:t>
                      </a:r>
                    </a:p>
                  </a:txBody>
                  <a:tcPr/>
                </a:tc>
                <a:tc>
                  <a:txBody>
                    <a:bodyPr/>
                    <a:lstStyle/>
                    <a:p>
                      <a:r>
                        <a:rPr lang="en-US" sz="1200" dirty="0"/>
                        <a:t>16</a:t>
                      </a:r>
                    </a:p>
                  </a:txBody>
                  <a:tcPr/>
                </a:tc>
                <a:tc>
                  <a:txBody>
                    <a:bodyPr/>
                    <a:lstStyle/>
                    <a:p>
                      <a:r>
                        <a:rPr lang="en-US" sz="1200" dirty="0"/>
                        <a:t>Primary key</a:t>
                      </a:r>
                    </a:p>
                  </a:txBody>
                  <a:tcPr/>
                </a:tc>
                <a:extLst>
                  <a:ext uri="{0D108BD9-81ED-4DB2-BD59-A6C34878D82A}">
                    <a16:rowId xmlns:a16="http://schemas.microsoft.com/office/drawing/2014/main" val="10014"/>
                  </a:ext>
                </a:extLst>
              </a:tr>
            </a:tbl>
          </a:graphicData>
        </a:graphic>
      </p:graphicFrame>
      <p:sp>
        <p:nvSpPr>
          <p:cNvPr id="3" name="TextBox 2"/>
          <p:cNvSpPr txBox="1"/>
          <p:nvPr/>
        </p:nvSpPr>
        <p:spPr>
          <a:xfrm>
            <a:off x="200891" y="152400"/>
            <a:ext cx="2996678" cy="400110"/>
          </a:xfrm>
          <a:prstGeom prst="rect">
            <a:avLst/>
          </a:prstGeom>
          <a:noFill/>
        </p:spPr>
        <p:txBody>
          <a:bodyPr wrap="square" rtlCol="0">
            <a:spAutoFit/>
          </a:bodyPr>
          <a:lstStyle/>
          <a:p>
            <a:r>
              <a:rPr lang="en-IN" sz="2000" dirty="0">
                <a:solidFill>
                  <a:schemeClr val="accent4"/>
                </a:solidFill>
              </a:rPr>
              <a:t>DATA DICTIONARY</a:t>
            </a:r>
          </a:p>
        </p:txBody>
      </p:sp>
    </p:spTree>
    <p:extLst>
      <p:ext uri="{BB962C8B-B14F-4D97-AF65-F5344CB8AC3E}">
        <p14:creationId xmlns:p14="http://schemas.microsoft.com/office/powerpoint/2010/main" val="222577411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38227" y="304800"/>
            <a:ext cx="1465227" cy="400110"/>
          </a:xfrm>
          <a:prstGeom prst="rect">
            <a:avLst/>
          </a:prstGeom>
          <a:noFill/>
        </p:spPr>
        <p:txBody>
          <a:bodyPr wrap="square" rtlCol="0">
            <a:spAutoFit/>
          </a:bodyPr>
          <a:lstStyle/>
          <a:p>
            <a:r>
              <a:rPr lang="en-IN" sz="2000" dirty="0">
                <a:solidFill>
                  <a:schemeClr val="accent4"/>
                </a:solidFill>
              </a:rPr>
              <a:t>MODULES</a:t>
            </a:r>
          </a:p>
        </p:txBody>
      </p:sp>
      <p:sp>
        <p:nvSpPr>
          <p:cNvPr id="9" name="TextBox 8"/>
          <p:cNvSpPr txBox="1"/>
          <p:nvPr/>
        </p:nvSpPr>
        <p:spPr>
          <a:xfrm>
            <a:off x="1556497" y="1389965"/>
            <a:ext cx="3429144" cy="923330"/>
          </a:xfrm>
          <a:prstGeom prst="rect">
            <a:avLst/>
          </a:prstGeom>
          <a:noFill/>
        </p:spPr>
        <p:txBody>
          <a:bodyPr wrap="none" rtlCol="0">
            <a:spAutoFit/>
          </a:bodyPr>
          <a:lstStyle/>
          <a:p>
            <a:pPr marL="400050" indent="-400050">
              <a:buFont typeface="+mj-lt"/>
              <a:buAutoNum type="romanUcPeriod"/>
            </a:pPr>
            <a:r>
              <a:rPr lang="en-IN" dirty="0"/>
              <a:t>Adding institution details</a:t>
            </a:r>
          </a:p>
          <a:p>
            <a:pPr marL="400050" indent="-400050">
              <a:buFont typeface="+mj-lt"/>
              <a:buAutoNum type="romanUcPeriod"/>
            </a:pPr>
            <a:r>
              <a:rPr lang="en-IN" dirty="0"/>
              <a:t>Login-registration</a:t>
            </a:r>
          </a:p>
          <a:p>
            <a:pPr marL="400050" indent="-400050">
              <a:buFont typeface="+mj-lt"/>
              <a:buAutoNum type="romanUcPeriod"/>
            </a:pPr>
            <a:r>
              <a:rPr lang="en-IN" dirty="0"/>
              <a:t>update</a:t>
            </a:r>
          </a:p>
        </p:txBody>
      </p:sp>
      <p:sp>
        <p:nvSpPr>
          <p:cNvPr id="10" name="TextBox 9"/>
          <p:cNvSpPr txBox="1"/>
          <p:nvPr/>
        </p:nvSpPr>
        <p:spPr>
          <a:xfrm>
            <a:off x="1143000" y="2338864"/>
            <a:ext cx="2709396" cy="369332"/>
          </a:xfrm>
          <a:prstGeom prst="rect">
            <a:avLst/>
          </a:prstGeom>
          <a:noFill/>
        </p:spPr>
        <p:txBody>
          <a:bodyPr wrap="none" rtlCol="0">
            <a:spAutoFit/>
          </a:bodyPr>
          <a:lstStyle/>
          <a:p>
            <a:pPr marL="285750" indent="-285750">
              <a:buFont typeface="Wingdings" pitchFamily="2" charset="2"/>
              <a:buChar char="Ø"/>
            </a:pPr>
            <a:r>
              <a:rPr lang="en-IN" dirty="0"/>
              <a:t>Issuing Scholarship </a:t>
            </a:r>
          </a:p>
        </p:txBody>
      </p:sp>
      <p:sp>
        <p:nvSpPr>
          <p:cNvPr id="11" name="TextBox 10"/>
          <p:cNvSpPr txBox="1"/>
          <p:nvPr/>
        </p:nvSpPr>
        <p:spPr>
          <a:xfrm>
            <a:off x="1742339" y="2787134"/>
            <a:ext cx="7146508" cy="1200329"/>
          </a:xfrm>
          <a:prstGeom prst="rect">
            <a:avLst/>
          </a:prstGeom>
          <a:noFill/>
        </p:spPr>
        <p:txBody>
          <a:bodyPr wrap="none" rtlCol="0">
            <a:spAutoFit/>
          </a:bodyPr>
          <a:lstStyle/>
          <a:p>
            <a:pPr marL="400050" indent="-400050">
              <a:buFont typeface="+mj-lt"/>
              <a:buAutoNum type="romanUcPeriod"/>
            </a:pPr>
            <a:r>
              <a:rPr lang="en-IN" dirty="0"/>
              <a:t>Adding student details</a:t>
            </a:r>
          </a:p>
          <a:p>
            <a:pPr marL="400050" indent="-400050">
              <a:buFont typeface="+mj-lt"/>
              <a:buAutoNum type="romanUcPeriod"/>
            </a:pPr>
            <a:r>
              <a:rPr lang="en-IN" dirty="0"/>
              <a:t>Add scholarship details and set the criteria for scholarship</a:t>
            </a:r>
          </a:p>
          <a:p>
            <a:pPr marL="400050" indent="-400050">
              <a:buFont typeface="+mj-lt"/>
              <a:buAutoNum type="romanUcPeriod"/>
            </a:pPr>
            <a:r>
              <a:rPr lang="en-IN" dirty="0"/>
              <a:t>Accept or reject scholarship for students</a:t>
            </a:r>
          </a:p>
          <a:p>
            <a:pPr marL="400050" indent="-400050">
              <a:buFont typeface="+mj-lt"/>
              <a:buAutoNum type="romanUcPeriod"/>
            </a:pPr>
            <a:endParaRPr lang="en-IN" dirty="0"/>
          </a:p>
        </p:txBody>
      </p:sp>
      <p:sp>
        <p:nvSpPr>
          <p:cNvPr id="14" name="TextBox 13"/>
          <p:cNvSpPr txBox="1"/>
          <p:nvPr/>
        </p:nvSpPr>
        <p:spPr>
          <a:xfrm>
            <a:off x="1219200" y="3987463"/>
            <a:ext cx="1396536" cy="369332"/>
          </a:xfrm>
          <a:prstGeom prst="rect">
            <a:avLst/>
          </a:prstGeom>
          <a:noFill/>
        </p:spPr>
        <p:txBody>
          <a:bodyPr wrap="none" rtlCol="0">
            <a:spAutoFit/>
          </a:bodyPr>
          <a:lstStyle/>
          <a:p>
            <a:pPr marL="285750" indent="-285750">
              <a:buFont typeface="Wingdings" pitchFamily="2" charset="2"/>
              <a:buChar char="Ø"/>
            </a:pPr>
            <a:r>
              <a:rPr lang="en-IN" dirty="0"/>
              <a:t>Student </a:t>
            </a:r>
          </a:p>
        </p:txBody>
      </p:sp>
      <p:sp>
        <p:nvSpPr>
          <p:cNvPr id="15" name="TextBox 14"/>
          <p:cNvSpPr txBox="1"/>
          <p:nvPr/>
        </p:nvSpPr>
        <p:spPr>
          <a:xfrm>
            <a:off x="1219200" y="1066800"/>
            <a:ext cx="2133918" cy="646331"/>
          </a:xfrm>
          <a:prstGeom prst="rect">
            <a:avLst/>
          </a:prstGeom>
          <a:noFill/>
        </p:spPr>
        <p:txBody>
          <a:bodyPr wrap="none" rtlCol="0">
            <a:spAutoFit/>
          </a:bodyPr>
          <a:lstStyle/>
          <a:p>
            <a:pPr marL="285750" indent="-285750">
              <a:buFont typeface="Wingdings" pitchFamily="2" charset="2"/>
              <a:buChar char="Ø"/>
            </a:pPr>
            <a:r>
              <a:rPr lang="en-IN" dirty="0"/>
              <a:t>Administration</a:t>
            </a:r>
          </a:p>
          <a:p>
            <a:pPr algn="just"/>
            <a:endParaRPr lang="en-IN" dirty="0"/>
          </a:p>
        </p:txBody>
      </p:sp>
      <p:sp>
        <p:nvSpPr>
          <p:cNvPr id="16" name="TextBox 15"/>
          <p:cNvSpPr txBox="1"/>
          <p:nvPr/>
        </p:nvSpPr>
        <p:spPr>
          <a:xfrm>
            <a:off x="1917468" y="4463534"/>
            <a:ext cx="6072496" cy="1200329"/>
          </a:xfrm>
          <a:prstGeom prst="rect">
            <a:avLst/>
          </a:prstGeom>
          <a:noFill/>
        </p:spPr>
        <p:txBody>
          <a:bodyPr wrap="none" rtlCol="0">
            <a:spAutoFit/>
          </a:bodyPr>
          <a:lstStyle/>
          <a:p>
            <a:pPr marL="400050" indent="-400050">
              <a:buFont typeface="+mj-lt"/>
              <a:buAutoNum type="romanUcPeriod"/>
            </a:pPr>
            <a:r>
              <a:rPr lang="en-IN" dirty="0"/>
              <a:t>View all scholarship details and eligibility criteria</a:t>
            </a:r>
          </a:p>
          <a:p>
            <a:pPr marL="400050" indent="-400050">
              <a:buFont typeface="+mj-lt"/>
              <a:buAutoNum type="romanUcPeriod"/>
            </a:pPr>
            <a:r>
              <a:rPr lang="en-IN" dirty="0"/>
              <a:t>Upload scholarship documents</a:t>
            </a:r>
          </a:p>
          <a:p>
            <a:pPr marL="400050" indent="-400050">
              <a:buFont typeface="+mj-lt"/>
              <a:buAutoNum type="romanUcPeriod"/>
            </a:pPr>
            <a:r>
              <a:rPr lang="en-IN" dirty="0"/>
              <a:t>View scholarship status</a:t>
            </a:r>
          </a:p>
          <a:p>
            <a:pPr marL="400050" indent="-400050">
              <a:buFont typeface="+mj-lt"/>
              <a:buAutoNum type="romanUcPeriod"/>
            </a:pPr>
            <a:r>
              <a:rPr lang="en-IN" dirty="0"/>
              <a:t>Send feedback</a:t>
            </a:r>
          </a:p>
        </p:txBody>
      </p:sp>
    </p:spTree>
    <p:extLst>
      <p:ext uri="{BB962C8B-B14F-4D97-AF65-F5344CB8AC3E}">
        <p14:creationId xmlns:p14="http://schemas.microsoft.com/office/powerpoint/2010/main" val="21495258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685800"/>
            <a:ext cx="2875423" cy="400110"/>
          </a:xfrm>
          <a:prstGeom prst="rect">
            <a:avLst/>
          </a:prstGeom>
          <a:noFill/>
        </p:spPr>
        <p:txBody>
          <a:bodyPr wrap="square" rtlCol="0">
            <a:spAutoFit/>
          </a:bodyPr>
          <a:lstStyle/>
          <a:p>
            <a:r>
              <a:rPr lang="en-IN" sz="2000" dirty="0">
                <a:solidFill>
                  <a:schemeClr val="accent4"/>
                </a:solidFill>
              </a:rPr>
              <a:t>ER-DIAGRAM</a:t>
            </a:r>
          </a:p>
        </p:txBody>
      </p:sp>
      <p:pic>
        <p:nvPicPr>
          <p:cNvPr id="3" name="Picture 2" descr="ER diagram"/>
          <p:cNvPicPr/>
          <p:nvPr/>
        </p:nvPicPr>
        <p:blipFill>
          <a:blip r:embed="rId2">
            <a:extLst>
              <a:ext uri="{28A0092B-C50C-407E-A947-70E740481C1C}">
                <a14:useLocalDpi xmlns:a14="http://schemas.microsoft.com/office/drawing/2010/main" val="0"/>
              </a:ext>
            </a:extLst>
          </a:blip>
          <a:srcRect/>
          <a:stretch>
            <a:fillRect/>
          </a:stretch>
        </p:blipFill>
        <p:spPr bwMode="auto">
          <a:xfrm>
            <a:off x="381000" y="1302327"/>
            <a:ext cx="8305800" cy="4572000"/>
          </a:xfrm>
          <a:prstGeom prst="rect">
            <a:avLst/>
          </a:prstGeom>
          <a:noFill/>
          <a:ln>
            <a:noFill/>
          </a:ln>
        </p:spPr>
      </p:pic>
      <p:sp>
        <p:nvSpPr>
          <p:cNvPr id="4" name="TextBox 3"/>
          <p:cNvSpPr txBox="1"/>
          <p:nvPr/>
        </p:nvSpPr>
        <p:spPr>
          <a:xfrm>
            <a:off x="1904999" y="685800"/>
            <a:ext cx="5424883" cy="400110"/>
          </a:xfrm>
          <a:prstGeom prst="rect">
            <a:avLst/>
          </a:prstGeom>
          <a:noFill/>
        </p:spPr>
        <p:txBody>
          <a:bodyPr wrap="none" rtlCol="0">
            <a:spAutoFit/>
          </a:bodyPr>
          <a:lstStyle/>
          <a:p>
            <a:r>
              <a:rPr lang="en-IN" sz="2000" dirty="0">
                <a:solidFill>
                  <a:schemeClr val="accent4"/>
                </a:solidFill>
              </a:rPr>
              <a:t>FOR PERFORMANCE BASED SCHOLARSHIPS</a:t>
            </a:r>
          </a:p>
        </p:txBody>
      </p:sp>
    </p:spTree>
    <p:extLst>
      <p:ext uri="{BB962C8B-B14F-4D97-AF65-F5344CB8AC3E}">
        <p14:creationId xmlns:p14="http://schemas.microsoft.com/office/powerpoint/2010/main" val="222269679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4600" y="888516"/>
            <a:ext cx="3155031" cy="400110"/>
          </a:xfrm>
          <a:prstGeom prst="rect">
            <a:avLst/>
          </a:prstGeom>
          <a:noFill/>
        </p:spPr>
        <p:txBody>
          <a:bodyPr wrap="none" rtlCol="0">
            <a:spAutoFit/>
          </a:bodyPr>
          <a:lstStyle/>
          <a:p>
            <a:r>
              <a:rPr lang="en-IN" sz="2000" dirty="0">
                <a:solidFill>
                  <a:schemeClr val="accent4"/>
                </a:solidFill>
              </a:rPr>
              <a:t>DATA FLOW DIAGRAMS </a:t>
            </a:r>
          </a:p>
        </p:txBody>
      </p:sp>
      <p:pic>
        <p:nvPicPr>
          <p:cNvPr id="1026" name="Picture 2" descr="C:\Users\HOME-PC\Desktop\Screenshot (80).png"/>
          <p:cNvPicPr>
            <a:picLocks noChangeAspect="1" noChangeArrowheads="1"/>
          </p:cNvPicPr>
          <p:nvPr/>
        </p:nvPicPr>
        <p:blipFill>
          <a:blip r:embed="rId2"/>
          <a:srcRect/>
          <a:stretch>
            <a:fillRect/>
          </a:stretch>
        </p:blipFill>
        <p:spPr bwMode="auto">
          <a:xfrm>
            <a:off x="381000" y="2667000"/>
            <a:ext cx="8467726" cy="1866900"/>
          </a:xfrm>
          <a:prstGeom prst="rect">
            <a:avLst/>
          </a:prstGeom>
          <a:noFill/>
        </p:spPr>
      </p:pic>
    </p:spTree>
    <p:extLst>
      <p:ext uri="{BB962C8B-B14F-4D97-AF65-F5344CB8AC3E}">
        <p14:creationId xmlns:p14="http://schemas.microsoft.com/office/powerpoint/2010/main" val="138801953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533400"/>
            <a:ext cx="1118992" cy="369332"/>
          </a:xfrm>
          <a:prstGeom prst="rect">
            <a:avLst/>
          </a:prstGeom>
          <a:noFill/>
        </p:spPr>
        <p:txBody>
          <a:bodyPr wrap="square" rtlCol="0">
            <a:spAutoFit/>
          </a:bodyPr>
          <a:lstStyle/>
          <a:p>
            <a:r>
              <a:rPr lang="en-IN" dirty="0">
                <a:solidFill>
                  <a:schemeClr val="accent4"/>
                </a:solidFill>
              </a:rPr>
              <a:t>LEVEL-1</a:t>
            </a:r>
          </a:p>
        </p:txBody>
      </p:sp>
      <p:pic>
        <p:nvPicPr>
          <p:cNvPr id="3" name="Picture 2" descr="E:\MCA\project\UML DIagrams\DFD\leve1.jpg"/>
          <p:cNvPicPr/>
          <p:nvPr/>
        </p:nvPicPr>
        <p:blipFill>
          <a:blip r:embed="rId2"/>
          <a:srcRect/>
          <a:stretch>
            <a:fillRect/>
          </a:stretch>
        </p:blipFill>
        <p:spPr bwMode="auto">
          <a:xfrm>
            <a:off x="827760" y="1066800"/>
            <a:ext cx="7567017" cy="4380282"/>
          </a:xfrm>
          <a:prstGeom prst="rect">
            <a:avLst/>
          </a:prstGeom>
          <a:noFill/>
          <a:ln w="9525">
            <a:noFill/>
            <a:miter lim="800000"/>
            <a:headEnd/>
            <a:tailEnd/>
          </a:ln>
        </p:spPr>
      </p:pic>
    </p:spTree>
    <p:extLst>
      <p:ext uri="{BB962C8B-B14F-4D97-AF65-F5344CB8AC3E}">
        <p14:creationId xmlns:p14="http://schemas.microsoft.com/office/powerpoint/2010/main" val="50722559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533400"/>
            <a:ext cx="1111202" cy="369332"/>
          </a:xfrm>
          <a:prstGeom prst="rect">
            <a:avLst/>
          </a:prstGeom>
          <a:noFill/>
        </p:spPr>
        <p:txBody>
          <a:bodyPr wrap="none" rtlCol="0">
            <a:spAutoFit/>
          </a:bodyPr>
          <a:lstStyle/>
          <a:p>
            <a:r>
              <a:rPr lang="en-IN" dirty="0">
                <a:solidFill>
                  <a:schemeClr val="accent4"/>
                </a:solidFill>
              </a:rPr>
              <a:t>LEVEL-2</a:t>
            </a:r>
          </a:p>
        </p:txBody>
      </p:sp>
      <p:pic>
        <p:nvPicPr>
          <p:cNvPr id="3" name="Picture 2" descr="E:\MCA\project\UML DIagrams\DFD\level2.jpg"/>
          <p:cNvPicPr/>
          <p:nvPr/>
        </p:nvPicPr>
        <p:blipFill>
          <a:blip r:embed="rId2"/>
          <a:srcRect/>
          <a:stretch>
            <a:fillRect/>
          </a:stretch>
        </p:blipFill>
        <p:spPr bwMode="auto">
          <a:xfrm>
            <a:off x="381000" y="1143000"/>
            <a:ext cx="8153400" cy="4157663"/>
          </a:xfrm>
          <a:prstGeom prst="rect">
            <a:avLst/>
          </a:prstGeom>
          <a:noFill/>
          <a:ln w="9525">
            <a:noFill/>
            <a:miter lim="800000"/>
            <a:headEnd/>
            <a:tailEnd/>
          </a:ln>
        </p:spPr>
      </p:pic>
    </p:spTree>
    <p:extLst>
      <p:ext uri="{BB962C8B-B14F-4D97-AF65-F5344CB8AC3E}">
        <p14:creationId xmlns:p14="http://schemas.microsoft.com/office/powerpoint/2010/main" val="63602545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1066800"/>
            <a:ext cx="8458200" cy="3370153"/>
          </a:xfrm>
          <a:prstGeom prst="rect">
            <a:avLst/>
          </a:prstGeom>
        </p:spPr>
        <p:txBody>
          <a:bodyPr wrap="square">
            <a:spAutoFit/>
          </a:bodyPr>
          <a:lstStyle/>
          <a:p>
            <a:pPr algn="just"/>
            <a:r>
              <a:rPr lang="en-IN" dirty="0"/>
              <a:t> </a:t>
            </a:r>
          </a:p>
          <a:p>
            <a:pPr algn="just">
              <a:lnSpc>
                <a:spcPct val="150000"/>
              </a:lnSpc>
            </a:pPr>
            <a:r>
              <a:rPr lang="en-IN" dirty="0"/>
              <a:t>	</a:t>
            </a:r>
            <a:r>
              <a:rPr lang="en-IN" sz="1600" dirty="0"/>
              <a:t>In this project,  government needs to constantly monitor the academic progress of beneficiary’s right of scholarship from primary level to the post graduation level in order to link their academic progress with scholarship scheme on a digital platform. Consider set of criteria's to issue scholarships for the students, who satisfy criteria can be beneficiars of the scholarship scheme. Here we have three  academic criteria's such as 75%-85% , 85% -90% and 90% above should get three category schemes of scholarships respectively. Hence, the students who are eligible for scholarship they  must process the above said criteria.</a:t>
            </a:r>
            <a:endParaRPr lang="en-US" sz="1600" dirty="0"/>
          </a:p>
        </p:txBody>
      </p:sp>
      <p:sp>
        <p:nvSpPr>
          <p:cNvPr id="3" name="TextBox 2"/>
          <p:cNvSpPr txBox="1"/>
          <p:nvPr/>
        </p:nvSpPr>
        <p:spPr>
          <a:xfrm>
            <a:off x="133670" y="533400"/>
            <a:ext cx="1486304" cy="400110"/>
          </a:xfrm>
          <a:prstGeom prst="rect">
            <a:avLst/>
          </a:prstGeom>
          <a:noFill/>
        </p:spPr>
        <p:txBody>
          <a:bodyPr wrap="none" rtlCol="0">
            <a:spAutoFit/>
          </a:bodyPr>
          <a:lstStyle/>
          <a:p>
            <a:r>
              <a:rPr lang="en-IN" sz="2000" dirty="0">
                <a:solidFill>
                  <a:schemeClr val="accent5"/>
                </a:solidFill>
              </a:rPr>
              <a:t>ABSTRACT</a:t>
            </a:r>
          </a:p>
        </p:txBody>
      </p:sp>
    </p:spTree>
    <p:extLst>
      <p:ext uri="{BB962C8B-B14F-4D97-AF65-F5344CB8AC3E}">
        <p14:creationId xmlns:p14="http://schemas.microsoft.com/office/powerpoint/2010/main" val="320285608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MCA\project\UML DIagrams\DFD\level2(1).jpg"/>
          <p:cNvPicPr/>
          <p:nvPr/>
        </p:nvPicPr>
        <p:blipFill>
          <a:blip r:embed="rId2"/>
          <a:srcRect/>
          <a:stretch>
            <a:fillRect/>
          </a:stretch>
        </p:blipFill>
        <p:spPr bwMode="auto">
          <a:xfrm>
            <a:off x="304800" y="1219200"/>
            <a:ext cx="8289290" cy="2819400"/>
          </a:xfrm>
          <a:prstGeom prst="rect">
            <a:avLst/>
          </a:prstGeom>
          <a:noFill/>
          <a:ln w="9525">
            <a:noFill/>
            <a:miter lim="800000"/>
            <a:headEnd/>
            <a:tailEnd/>
          </a:ln>
        </p:spPr>
      </p:pic>
    </p:spTree>
    <p:extLst>
      <p:ext uri="{BB962C8B-B14F-4D97-AF65-F5344CB8AC3E}">
        <p14:creationId xmlns:p14="http://schemas.microsoft.com/office/powerpoint/2010/main" val="99631916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evel2(2)"/>
          <p:cNvPicPr/>
          <p:nvPr/>
        </p:nvPicPr>
        <p:blipFill>
          <a:blip r:embed="rId2">
            <a:extLst>
              <a:ext uri="{28A0092B-C50C-407E-A947-70E740481C1C}">
                <a14:useLocalDpi xmlns:a14="http://schemas.microsoft.com/office/drawing/2010/main" val="0"/>
              </a:ext>
            </a:extLst>
          </a:blip>
          <a:srcRect/>
          <a:stretch>
            <a:fillRect/>
          </a:stretch>
        </p:blipFill>
        <p:spPr bwMode="auto">
          <a:xfrm>
            <a:off x="457200" y="304800"/>
            <a:ext cx="8153400" cy="4861560"/>
          </a:xfrm>
          <a:prstGeom prst="rect">
            <a:avLst/>
          </a:prstGeom>
          <a:noFill/>
          <a:ln>
            <a:noFill/>
          </a:ln>
        </p:spPr>
      </p:pic>
    </p:spTree>
    <p:extLst>
      <p:ext uri="{BB962C8B-B14F-4D97-AF65-F5344CB8AC3E}">
        <p14:creationId xmlns:p14="http://schemas.microsoft.com/office/powerpoint/2010/main" val="384013556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574471"/>
            <a:ext cx="2220480" cy="400110"/>
          </a:xfrm>
          <a:prstGeom prst="rect">
            <a:avLst/>
          </a:prstGeom>
          <a:noFill/>
        </p:spPr>
        <p:txBody>
          <a:bodyPr wrap="none" rtlCol="0">
            <a:spAutoFit/>
          </a:bodyPr>
          <a:lstStyle/>
          <a:p>
            <a:r>
              <a:rPr lang="en-IN" sz="2000" dirty="0">
                <a:solidFill>
                  <a:schemeClr val="accent4"/>
                </a:solidFill>
              </a:rPr>
              <a:t>CLASS DIAGRAM</a:t>
            </a:r>
          </a:p>
        </p:txBody>
      </p:sp>
      <p:pic>
        <p:nvPicPr>
          <p:cNvPr id="3" name="Picture 2" descr="class"/>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19200"/>
            <a:ext cx="8382000" cy="4952999"/>
          </a:xfrm>
          <a:prstGeom prst="rect">
            <a:avLst/>
          </a:prstGeom>
          <a:noFill/>
          <a:ln>
            <a:noFill/>
          </a:ln>
        </p:spPr>
      </p:pic>
    </p:spTree>
    <p:extLst>
      <p:ext uri="{BB962C8B-B14F-4D97-AF65-F5344CB8AC3E}">
        <p14:creationId xmlns:p14="http://schemas.microsoft.com/office/powerpoint/2010/main" val="95773486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434597"/>
            <a:ext cx="2754280" cy="400110"/>
          </a:xfrm>
          <a:prstGeom prst="rect">
            <a:avLst/>
          </a:prstGeom>
          <a:noFill/>
        </p:spPr>
        <p:txBody>
          <a:bodyPr wrap="none" rtlCol="0">
            <a:spAutoFit/>
          </a:bodyPr>
          <a:lstStyle/>
          <a:p>
            <a:r>
              <a:rPr lang="en-IN" sz="2000" dirty="0">
                <a:solidFill>
                  <a:schemeClr val="accent4"/>
                </a:solidFill>
              </a:rPr>
              <a:t>SEQUENCE DIAGRAM</a:t>
            </a:r>
          </a:p>
        </p:txBody>
      </p:sp>
      <p:pic>
        <p:nvPicPr>
          <p:cNvPr id="3" name="Picture 2" descr="sequnce"/>
          <p:cNvPicPr/>
          <p:nvPr/>
        </p:nvPicPr>
        <p:blipFill>
          <a:blip r:embed="rId2">
            <a:extLst>
              <a:ext uri="{28A0092B-C50C-407E-A947-70E740481C1C}">
                <a14:useLocalDpi xmlns:a14="http://schemas.microsoft.com/office/drawing/2010/main" val="0"/>
              </a:ext>
            </a:extLst>
          </a:blip>
          <a:srcRect/>
          <a:stretch>
            <a:fillRect/>
          </a:stretch>
        </p:blipFill>
        <p:spPr bwMode="auto">
          <a:xfrm>
            <a:off x="228600" y="1143000"/>
            <a:ext cx="8763000" cy="4876800"/>
          </a:xfrm>
          <a:prstGeom prst="rect">
            <a:avLst/>
          </a:prstGeom>
          <a:noFill/>
          <a:ln>
            <a:noFill/>
          </a:ln>
        </p:spPr>
      </p:pic>
    </p:spTree>
    <p:extLst>
      <p:ext uri="{BB962C8B-B14F-4D97-AF65-F5344CB8AC3E}">
        <p14:creationId xmlns:p14="http://schemas.microsoft.com/office/powerpoint/2010/main" val="91403142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533400"/>
            <a:ext cx="2258952" cy="400110"/>
          </a:xfrm>
          <a:prstGeom prst="rect">
            <a:avLst/>
          </a:prstGeom>
          <a:noFill/>
        </p:spPr>
        <p:txBody>
          <a:bodyPr wrap="none" rtlCol="0">
            <a:spAutoFit/>
          </a:bodyPr>
          <a:lstStyle/>
          <a:p>
            <a:r>
              <a:rPr lang="en-IN" sz="2000" dirty="0">
                <a:solidFill>
                  <a:schemeClr val="accent4"/>
                </a:solidFill>
              </a:rPr>
              <a:t>COLLABERATION</a:t>
            </a:r>
          </a:p>
        </p:txBody>
      </p:sp>
      <p:pic>
        <p:nvPicPr>
          <p:cNvPr id="3" name="Picture 2" descr="collabaration"/>
          <p:cNvPicPr/>
          <p:nvPr/>
        </p:nvPicPr>
        <p:blipFill>
          <a:blip r:embed="rId2">
            <a:extLst>
              <a:ext uri="{28A0092B-C50C-407E-A947-70E740481C1C}">
                <a14:useLocalDpi xmlns:a14="http://schemas.microsoft.com/office/drawing/2010/main" val="0"/>
              </a:ext>
            </a:extLst>
          </a:blip>
          <a:srcRect/>
          <a:stretch>
            <a:fillRect/>
          </a:stretch>
        </p:blipFill>
        <p:spPr bwMode="auto">
          <a:xfrm>
            <a:off x="1591310" y="928687"/>
            <a:ext cx="5961380" cy="5000625"/>
          </a:xfrm>
          <a:prstGeom prst="rect">
            <a:avLst/>
          </a:prstGeom>
          <a:noFill/>
          <a:ln>
            <a:noFill/>
          </a:ln>
        </p:spPr>
      </p:pic>
    </p:spTree>
    <p:extLst>
      <p:ext uri="{BB962C8B-B14F-4D97-AF65-F5344CB8AC3E}">
        <p14:creationId xmlns:p14="http://schemas.microsoft.com/office/powerpoint/2010/main" val="243143570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507304"/>
            <a:ext cx="2541080" cy="400110"/>
          </a:xfrm>
          <a:prstGeom prst="rect">
            <a:avLst/>
          </a:prstGeom>
          <a:noFill/>
        </p:spPr>
        <p:txBody>
          <a:bodyPr wrap="none" rtlCol="0">
            <a:spAutoFit/>
          </a:bodyPr>
          <a:lstStyle/>
          <a:p>
            <a:r>
              <a:rPr lang="en-IN" sz="2000" dirty="0">
                <a:solidFill>
                  <a:schemeClr val="accent4"/>
                </a:solidFill>
              </a:rPr>
              <a:t>USECASE DIAGRAM</a:t>
            </a:r>
          </a:p>
        </p:txBody>
      </p:sp>
      <p:pic>
        <p:nvPicPr>
          <p:cNvPr id="3" name="Picture 2" descr="usecase"/>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219200"/>
            <a:ext cx="4743450" cy="5276532"/>
          </a:xfrm>
          <a:prstGeom prst="rect">
            <a:avLst/>
          </a:prstGeom>
          <a:noFill/>
          <a:ln>
            <a:noFill/>
          </a:ln>
        </p:spPr>
      </p:pic>
    </p:spTree>
    <p:extLst>
      <p:ext uri="{BB962C8B-B14F-4D97-AF65-F5344CB8AC3E}">
        <p14:creationId xmlns:p14="http://schemas.microsoft.com/office/powerpoint/2010/main" val="238230558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533400"/>
            <a:ext cx="2608406" cy="400110"/>
          </a:xfrm>
          <a:prstGeom prst="rect">
            <a:avLst/>
          </a:prstGeom>
          <a:noFill/>
        </p:spPr>
        <p:txBody>
          <a:bodyPr wrap="none" rtlCol="0">
            <a:spAutoFit/>
          </a:bodyPr>
          <a:lstStyle/>
          <a:p>
            <a:r>
              <a:rPr lang="en-IN" sz="2000" dirty="0">
                <a:solidFill>
                  <a:schemeClr val="accent4"/>
                </a:solidFill>
              </a:rPr>
              <a:t>ACTIVITY DIAGRAM</a:t>
            </a:r>
          </a:p>
        </p:txBody>
      </p:sp>
      <p:pic>
        <p:nvPicPr>
          <p:cNvPr id="3" name="Picture 2" descr="activity"/>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43001"/>
            <a:ext cx="8077199" cy="4086542"/>
          </a:xfrm>
          <a:prstGeom prst="rect">
            <a:avLst/>
          </a:prstGeom>
          <a:noFill/>
          <a:ln>
            <a:noFill/>
          </a:ln>
        </p:spPr>
      </p:pic>
    </p:spTree>
    <p:extLst>
      <p:ext uri="{BB962C8B-B14F-4D97-AF65-F5344CB8AC3E}">
        <p14:creationId xmlns:p14="http://schemas.microsoft.com/office/powerpoint/2010/main" val="29126653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609600"/>
            <a:ext cx="2807179" cy="369332"/>
          </a:xfrm>
          <a:prstGeom prst="rect">
            <a:avLst/>
          </a:prstGeom>
          <a:noFill/>
        </p:spPr>
        <p:txBody>
          <a:bodyPr wrap="none" rtlCol="0">
            <a:spAutoFit/>
          </a:bodyPr>
          <a:lstStyle/>
          <a:p>
            <a:r>
              <a:rPr lang="en-IN" dirty="0">
                <a:solidFill>
                  <a:schemeClr val="accent4"/>
                </a:solidFill>
              </a:rPr>
              <a:t>STATECHART DIAGRAM</a:t>
            </a:r>
          </a:p>
        </p:txBody>
      </p:sp>
      <p:pic>
        <p:nvPicPr>
          <p:cNvPr id="4" name="Picture 3" descr="statechat"/>
          <p:cNvPicPr/>
          <p:nvPr/>
        </p:nvPicPr>
        <p:blipFill>
          <a:blip r:embed="rId2">
            <a:extLst>
              <a:ext uri="{28A0092B-C50C-407E-A947-70E740481C1C}">
                <a14:useLocalDpi xmlns:a14="http://schemas.microsoft.com/office/drawing/2010/main" val="0"/>
              </a:ext>
            </a:extLst>
          </a:blip>
          <a:srcRect/>
          <a:stretch>
            <a:fillRect/>
          </a:stretch>
        </p:blipFill>
        <p:spPr bwMode="auto">
          <a:xfrm>
            <a:off x="533400" y="1295400"/>
            <a:ext cx="8237537" cy="4267200"/>
          </a:xfrm>
          <a:prstGeom prst="rect">
            <a:avLst/>
          </a:prstGeom>
          <a:noFill/>
          <a:ln>
            <a:noFill/>
          </a:ln>
        </p:spPr>
      </p:pic>
    </p:spTree>
    <p:extLst>
      <p:ext uri="{BB962C8B-B14F-4D97-AF65-F5344CB8AC3E}">
        <p14:creationId xmlns:p14="http://schemas.microsoft.com/office/powerpoint/2010/main" val="297612146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447123"/>
            <a:ext cx="3224075" cy="400110"/>
          </a:xfrm>
          <a:prstGeom prst="rect">
            <a:avLst/>
          </a:prstGeom>
          <a:noFill/>
        </p:spPr>
        <p:txBody>
          <a:bodyPr wrap="square" rtlCol="0">
            <a:spAutoFit/>
          </a:bodyPr>
          <a:lstStyle/>
          <a:p>
            <a:r>
              <a:rPr lang="en-IN" sz="2000" dirty="0">
                <a:solidFill>
                  <a:schemeClr val="accent4"/>
                </a:solidFill>
              </a:rPr>
              <a:t>COMPONENT DIAGRAM</a:t>
            </a:r>
          </a:p>
        </p:txBody>
      </p:sp>
      <p:pic>
        <p:nvPicPr>
          <p:cNvPr id="3" name="Picture 2" descr="C:\Users\Mounika\Pictures\Screenshots\Screenshot (23).png"/>
          <p:cNvPicPr/>
          <p:nvPr/>
        </p:nvPicPr>
        <p:blipFill>
          <a:blip r:embed="rId2">
            <a:extLst>
              <a:ext uri="{28A0092B-C50C-407E-A947-70E740481C1C}">
                <a14:useLocalDpi xmlns:a14="http://schemas.microsoft.com/office/drawing/2010/main" val="0"/>
              </a:ext>
            </a:extLst>
          </a:blip>
          <a:srcRect/>
          <a:stretch>
            <a:fillRect/>
          </a:stretch>
        </p:blipFill>
        <p:spPr bwMode="auto">
          <a:xfrm>
            <a:off x="990600" y="1066800"/>
            <a:ext cx="6456045" cy="4038600"/>
          </a:xfrm>
          <a:prstGeom prst="rect">
            <a:avLst/>
          </a:prstGeom>
          <a:noFill/>
          <a:ln>
            <a:noFill/>
          </a:ln>
        </p:spPr>
      </p:pic>
    </p:spTree>
    <p:extLst>
      <p:ext uri="{BB962C8B-B14F-4D97-AF65-F5344CB8AC3E}">
        <p14:creationId xmlns:p14="http://schemas.microsoft.com/office/powerpoint/2010/main" val="407114396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607151"/>
            <a:ext cx="3134191" cy="400110"/>
          </a:xfrm>
          <a:prstGeom prst="rect">
            <a:avLst/>
          </a:prstGeom>
          <a:noFill/>
        </p:spPr>
        <p:txBody>
          <a:bodyPr wrap="none" rtlCol="0">
            <a:spAutoFit/>
          </a:bodyPr>
          <a:lstStyle/>
          <a:p>
            <a:r>
              <a:rPr lang="en-IN" sz="2000" dirty="0">
                <a:solidFill>
                  <a:schemeClr val="accent4"/>
                </a:solidFill>
              </a:rPr>
              <a:t>DEPLOYMENT DIAGRAM</a:t>
            </a:r>
          </a:p>
        </p:txBody>
      </p:sp>
      <p:pic>
        <p:nvPicPr>
          <p:cNvPr id="3" name="Picture 2" descr="deployment"/>
          <p:cNvPicPr/>
          <p:nvPr/>
        </p:nvPicPr>
        <p:blipFill>
          <a:blip r:embed="rId2">
            <a:extLst>
              <a:ext uri="{28A0092B-C50C-407E-A947-70E740481C1C}">
                <a14:useLocalDpi xmlns:a14="http://schemas.microsoft.com/office/drawing/2010/main" val="0"/>
              </a:ext>
            </a:extLst>
          </a:blip>
          <a:srcRect/>
          <a:stretch>
            <a:fillRect/>
          </a:stretch>
        </p:blipFill>
        <p:spPr bwMode="auto">
          <a:xfrm>
            <a:off x="685800" y="1007261"/>
            <a:ext cx="7131367" cy="5012539"/>
          </a:xfrm>
          <a:prstGeom prst="rect">
            <a:avLst/>
          </a:prstGeom>
          <a:noFill/>
          <a:ln>
            <a:noFill/>
          </a:ln>
        </p:spPr>
      </p:pic>
    </p:spTree>
    <p:extLst>
      <p:ext uri="{BB962C8B-B14F-4D97-AF65-F5344CB8AC3E}">
        <p14:creationId xmlns:p14="http://schemas.microsoft.com/office/powerpoint/2010/main" val="134567498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0999" y="1066800"/>
            <a:ext cx="7926779" cy="5078313"/>
          </a:xfrm>
          <a:prstGeom prst="rect">
            <a:avLst/>
          </a:prstGeom>
          <a:noFill/>
        </p:spPr>
        <p:txBody>
          <a:bodyPr wrap="square" rtlCol="0">
            <a:spAutoFit/>
          </a:bodyPr>
          <a:lstStyle/>
          <a:p>
            <a:pPr algn="just"/>
            <a:r>
              <a:rPr lang="en-US" sz="1600" u="sng" dirty="0">
                <a:hlinkClick r:id="rId2"/>
              </a:rPr>
              <a:t>WWW.INSPIRE.GOV.IN</a:t>
            </a:r>
            <a:endParaRPr lang="en-US" sz="1600" dirty="0"/>
          </a:p>
          <a:p>
            <a:pPr algn="just"/>
            <a:r>
              <a:rPr lang="en-US" dirty="0"/>
              <a:t>	</a:t>
            </a:r>
            <a:r>
              <a:rPr lang="en-US" sz="1600" dirty="0"/>
              <a:t>In this scheme the government provides scholarships only for top 3 students in a state wide .This scheme only focus on science and research &amp; development .This scheme applicable from board level to UG level.</a:t>
            </a:r>
          </a:p>
          <a:p>
            <a:pPr algn="just"/>
            <a:r>
              <a:rPr lang="en-US" sz="1600" u="sng" dirty="0">
                <a:hlinkClick r:id="rId3"/>
              </a:rPr>
              <a:t>WWW.EPASS.GOV.IN</a:t>
            </a:r>
            <a:endParaRPr lang="en-US" sz="1600" dirty="0"/>
          </a:p>
          <a:p>
            <a:pPr algn="just"/>
            <a:r>
              <a:rPr lang="en-US" sz="1600" dirty="0"/>
              <a:t>	Students who belongs to categories of SC,ST whose annual income is two lakhs or below and BC ,EBC,disabled welfare students whose parental income one lakh or below.</a:t>
            </a:r>
          </a:p>
          <a:p>
            <a:pPr algn="just"/>
            <a:r>
              <a:rPr lang="en-US" sz="1600" dirty="0"/>
              <a:t>		In this scheme the merit students are not benificiars .This scheme only focus on the community and financial positions but not the talent of the students.</a:t>
            </a:r>
          </a:p>
          <a:p>
            <a:pPr algn="just"/>
            <a:r>
              <a:rPr lang="en-US" sz="1600" u="sng" dirty="0">
                <a:hlinkClick r:id="rId4"/>
              </a:rPr>
              <a:t>WWW.SCHOLORSHIP.POSITION.COM</a:t>
            </a:r>
            <a:endParaRPr lang="en-US" sz="1600" dirty="0"/>
          </a:p>
          <a:p>
            <a:pPr algn="just"/>
            <a:r>
              <a:rPr lang="en-US" sz="1600" dirty="0"/>
              <a:t>Presently there are various financial aids and scholarships for women around the world .Scholarships for women are available at all degree level that is UG , PG and PHD  .</a:t>
            </a:r>
          </a:p>
          <a:p>
            <a:pPr algn="just"/>
            <a:r>
              <a:rPr lang="en-US" sz="1600" dirty="0"/>
              <a:t>	This scheme only applicable for only women/girls students .This scheme also does not consider any academic percentages .This scholarships useful for only for girls but not the male students</a:t>
            </a:r>
          </a:p>
          <a:p>
            <a:pPr algn="just"/>
            <a:endParaRPr lang="en-US" sz="1600" dirty="0"/>
          </a:p>
          <a:p>
            <a:pPr algn="just">
              <a:buFont typeface="Arial" pitchFamily="34" charset="0"/>
              <a:buChar char="•"/>
            </a:pPr>
            <a:endParaRPr lang="en-US" dirty="0"/>
          </a:p>
        </p:txBody>
      </p:sp>
      <p:sp>
        <p:nvSpPr>
          <p:cNvPr id="3" name="TextBox 2"/>
          <p:cNvSpPr txBox="1"/>
          <p:nvPr/>
        </p:nvSpPr>
        <p:spPr>
          <a:xfrm>
            <a:off x="2749815" y="463564"/>
            <a:ext cx="2292615" cy="369332"/>
          </a:xfrm>
          <a:prstGeom prst="rect">
            <a:avLst/>
          </a:prstGeom>
          <a:noFill/>
        </p:spPr>
        <p:txBody>
          <a:bodyPr wrap="none" rtlCol="0">
            <a:spAutoFit/>
          </a:bodyPr>
          <a:lstStyle/>
          <a:p>
            <a:r>
              <a:rPr lang="en-IN" dirty="0">
                <a:solidFill>
                  <a:schemeClr val="accent4"/>
                </a:solidFill>
              </a:rPr>
              <a:t>LITERTURE SURVEY</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9600" y="762000"/>
            <a:ext cx="1510350" cy="646331"/>
          </a:xfrm>
          <a:prstGeom prst="rect">
            <a:avLst/>
          </a:prstGeom>
          <a:noFill/>
        </p:spPr>
        <p:txBody>
          <a:bodyPr wrap="none" rtlCol="0">
            <a:spAutoFit/>
          </a:bodyPr>
          <a:lstStyle/>
          <a:p>
            <a:r>
              <a:rPr lang="en-IN" dirty="0"/>
              <a:t>HOME PAGE</a:t>
            </a:r>
          </a:p>
          <a:p>
            <a:endParaRPr lang="en-IN" dirty="0"/>
          </a:p>
        </p:txBody>
      </p:sp>
      <p:pic>
        <p:nvPicPr>
          <p:cNvPr id="1026" name="Picture 2" descr="C:\Users\Mounika\Pictures\Screenshots\Screenshot (1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03498"/>
            <a:ext cx="8001000" cy="4616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36727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ounika\Pictures\Screenshots\Screenshot (1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052" y="1524000"/>
            <a:ext cx="8458200" cy="4267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81000" y="787730"/>
            <a:ext cx="3095834" cy="369332"/>
          </a:xfrm>
          <a:prstGeom prst="rect">
            <a:avLst/>
          </a:prstGeom>
          <a:noFill/>
        </p:spPr>
        <p:txBody>
          <a:bodyPr wrap="square" rtlCol="0">
            <a:spAutoFit/>
          </a:bodyPr>
          <a:lstStyle/>
          <a:p>
            <a:r>
              <a:rPr lang="en-IN" dirty="0"/>
              <a:t>STUDENT REGISTRATION</a:t>
            </a:r>
          </a:p>
        </p:txBody>
      </p:sp>
    </p:spTree>
    <p:extLst>
      <p:ext uri="{BB962C8B-B14F-4D97-AF65-F5344CB8AC3E}">
        <p14:creationId xmlns:p14="http://schemas.microsoft.com/office/powerpoint/2010/main" val="335075780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0343" y="838200"/>
            <a:ext cx="2959579" cy="369332"/>
          </a:xfrm>
          <a:prstGeom prst="rect">
            <a:avLst/>
          </a:prstGeom>
          <a:noFill/>
        </p:spPr>
        <p:txBody>
          <a:bodyPr wrap="square" rtlCol="0">
            <a:spAutoFit/>
          </a:bodyPr>
          <a:lstStyle/>
          <a:p>
            <a:r>
              <a:rPr lang="en-IN" dirty="0"/>
              <a:t>STUDENT VIEW PROFILE</a:t>
            </a:r>
          </a:p>
        </p:txBody>
      </p:sp>
      <p:pic>
        <p:nvPicPr>
          <p:cNvPr id="4099" name="Picture 3" descr="C:\Users\Mounika\Pictures\Screenshots\Screenshot (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71600"/>
            <a:ext cx="8302707"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24842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762000"/>
            <a:ext cx="2619628" cy="369332"/>
          </a:xfrm>
          <a:prstGeom prst="rect">
            <a:avLst/>
          </a:prstGeom>
          <a:noFill/>
        </p:spPr>
        <p:txBody>
          <a:bodyPr wrap="none" rtlCol="0">
            <a:spAutoFit/>
          </a:bodyPr>
          <a:lstStyle/>
          <a:p>
            <a:r>
              <a:rPr lang="en-IN" dirty="0"/>
              <a:t>UPLOAD DOCUMENTS</a:t>
            </a:r>
          </a:p>
        </p:txBody>
      </p:sp>
      <p:pic>
        <p:nvPicPr>
          <p:cNvPr id="5122" name="Picture 2" descr="C:\Users\Mounika\Pictures\Screenshots\Screenshot (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320140"/>
            <a:ext cx="8153400"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68160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609600"/>
            <a:ext cx="2170239" cy="369332"/>
          </a:xfrm>
          <a:prstGeom prst="rect">
            <a:avLst/>
          </a:prstGeom>
          <a:noFill/>
        </p:spPr>
        <p:txBody>
          <a:bodyPr wrap="square" rtlCol="0">
            <a:spAutoFit/>
          </a:bodyPr>
          <a:lstStyle/>
          <a:p>
            <a:r>
              <a:rPr lang="en-IN" dirty="0"/>
              <a:t>GIVE FEEDBACK</a:t>
            </a:r>
          </a:p>
        </p:txBody>
      </p:sp>
      <p:pic>
        <p:nvPicPr>
          <p:cNvPr id="6146" name="Picture 2" descr="C:\Users\Mounika\Pictures\Screenshots\Screenshot (1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571" y="1295400"/>
            <a:ext cx="8534400"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63823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762000"/>
            <a:ext cx="1729961" cy="646331"/>
          </a:xfrm>
          <a:prstGeom prst="rect">
            <a:avLst/>
          </a:prstGeom>
          <a:noFill/>
        </p:spPr>
        <p:txBody>
          <a:bodyPr wrap="none" rtlCol="0">
            <a:spAutoFit/>
          </a:bodyPr>
          <a:lstStyle/>
          <a:p>
            <a:r>
              <a:rPr lang="en-IN"/>
              <a:t>ADMIN LOGIN</a:t>
            </a:r>
            <a:endParaRPr lang="en-IN" dirty="0"/>
          </a:p>
          <a:p>
            <a:endParaRPr lang="en-IN" dirty="0"/>
          </a:p>
        </p:txBody>
      </p:sp>
      <p:pic>
        <p:nvPicPr>
          <p:cNvPr id="3074" name="Picture 2" descr="C:\Users\Mounika\Pictures\Screenshots\Screenshot (2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408331"/>
            <a:ext cx="8077200"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231475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0357"/>
            <a:ext cx="2832827" cy="369332"/>
          </a:xfrm>
          <a:prstGeom prst="rect">
            <a:avLst/>
          </a:prstGeom>
          <a:noFill/>
        </p:spPr>
        <p:txBody>
          <a:bodyPr wrap="none" rtlCol="0">
            <a:spAutoFit/>
          </a:bodyPr>
          <a:lstStyle/>
          <a:p>
            <a:r>
              <a:rPr lang="en-IN" dirty="0"/>
              <a:t>VIEW STUDENT DETAILS</a:t>
            </a:r>
          </a:p>
        </p:txBody>
      </p:sp>
      <p:pic>
        <p:nvPicPr>
          <p:cNvPr id="7170" name="Picture 2" descr="C:\Users\Mounika\Pictures\Screenshots\Screenshot (1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371600"/>
            <a:ext cx="8229600"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286853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306226"/>
            <a:ext cx="4067025" cy="369332"/>
          </a:xfrm>
          <a:prstGeom prst="rect">
            <a:avLst/>
          </a:prstGeom>
          <a:noFill/>
        </p:spPr>
        <p:txBody>
          <a:bodyPr wrap="square" rtlCol="0">
            <a:spAutoFit/>
          </a:bodyPr>
          <a:lstStyle/>
          <a:p>
            <a:r>
              <a:rPr lang="en-IN" dirty="0"/>
              <a:t>VIEW DOCUMENT DETAILS</a:t>
            </a:r>
          </a:p>
        </p:txBody>
      </p:sp>
      <p:pic>
        <p:nvPicPr>
          <p:cNvPr id="8194" name="Picture 2" descr="C:\Users\Mounika\Pictures\Screenshots\Screenshot (2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625" y="1044039"/>
            <a:ext cx="80772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58580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154668"/>
            <a:ext cx="2903359" cy="369332"/>
          </a:xfrm>
          <a:prstGeom prst="rect">
            <a:avLst/>
          </a:prstGeom>
          <a:noFill/>
        </p:spPr>
        <p:txBody>
          <a:bodyPr wrap="none" rtlCol="0">
            <a:spAutoFit/>
          </a:bodyPr>
          <a:lstStyle/>
          <a:p>
            <a:r>
              <a:rPr lang="en-IN" dirty="0"/>
              <a:t>ADD INSTITUTE DETAILS</a:t>
            </a:r>
          </a:p>
        </p:txBody>
      </p:sp>
      <p:pic>
        <p:nvPicPr>
          <p:cNvPr id="1026" name="Picture 2" descr="H:\Screenshot (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76400"/>
            <a:ext cx="830580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58541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623455"/>
            <a:ext cx="1946367" cy="369332"/>
          </a:xfrm>
          <a:prstGeom prst="rect">
            <a:avLst/>
          </a:prstGeom>
          <a:noFill/>
        </p:spPr>
        <p:txBody>
          <a:bodyPr wrap="none" rtlCol="0">
            <a:spAutoFit/>
          </a:bodyPr>
          <a:lstStyle/>
          <a:p>
            <a:r>
              <a:rPr lang="en-IN" dirty="0"/>
              <a:t>VIEW FEEDBACK</a:t>
            </a:r>
          </a:p>
        </p:txBody>
      </p:sp>
      <p:pic>
        <p:nvPicPr>
          <p:cNvPr id="9218" name="Picture 2" descr="C:\Users\Mounika\Pictures\Screenshots\Screenshot (3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866" y="1253836"/>
            <a:ext cx="8182099"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873784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1000" y="685800"/>
            <a:ext cx="7924800" cy="2231380"/>
          </a:xfrm>
          <a:prstGeom prst="rect">
            <a:avLst/>
          </a:prstGeom>
          <a:noFill/>
        </p:spPr>
        <p:txBody>
          <a:bodyPr wrap="square" rtlCol="0">
            <a:spAutoFit/>
          </a:bodyPr>
          <a:lstStyle/>
          <a:p>
            <a:r>
              <a:rPr lang="en-US" sz="1600" u="sng" dirty="0">
                <a:hlinkClick r:id="rId2"/>
              </a:rPr>
              <a:t>WWW.MHRD.GOV.IN</a:t>
            </a:r>
            <a:endParaRPr lang="en-US" sz="1600" dirty="0"/>
          </a:p>
          <a:p>
            <a:pPr algn="just">
              <a:lnSpc>
                <a:spcPct val="150000"/>
              </a:lnSpc>
            </a:pPr>
            <a:r>
              <a:rPr lang="en-US" dirty="0"/>
              <a:t>	</a:t>
            </a:r>
            <a:r>
              <a:rPr lang="en-US" sz="1600" dirty="0"/>
              <a:t>The national merit scheme the objectives of which was to provide financial assistance to merit students</a:t>
            </a:r>
            <a:r>
              <a:rPr lang="en-IN" sz="1600" dirty="0"/>
              <a:t>This scheme applicable from board level to it is based on merit but not from the school level .In school level also so many merit students are there but they are not benefit for any scholarships.</a:t>
            </a:r>
          </a:p>
          <a:p>
            <a:pPr algn="just">
              <a:lnSpc>
                <a:spcPct val="150000"/>
              </a:lnSpc>
            </a:pPr>
            <a:endParaRPr lang="en-US" sz="1600" dirty="0"/>
          </a:p>
        </p:txBody>
      </p:sp>
      <p:sp>
        <p:nvSpPr>
          <p:cNvPr id="4" name="TextBox 3"/>
          <p:cNvSpPr txBox="1"/>
          <p:nvPr/>
        </p:nvSpPr>
        <p:spPr>
          <a:xfrm>
            <a:off x="685800" y="2797614"/>
            <a:ext cx="7854863" cy="1200329"/>
          </a:xfrm>
          <a:prstGeom prst="rect">
            <a:avLst/>
          </a:prstGeom>
          <a:noFill/>
        </p:spPr>
        <p:txBody>
          <a:bodyPr wrap="square" rtlCol="0">
            <a:spAutoFit/>
          </a:bodyPr>
          <a:lstStyle/>
          <a:p>
            <a:pPr algn="just">
              <a:lnSpc>
                <a:spcPct val="150000"/>
              </a:lnSpc>
            </a:pPr>
            <a:r>
              <a:rPr lang="en-US" sz="1600" dirty="0"/>
              <a:t>	By analyzing the above scholarships schemes we find above disadvantages .By overcome these problems we have to implement one new scheme i.e. </a:t>
            </a:r>
            <a:r>
              <a:rPr lang="en-US" sz="1600" b="1" dirty="0">
                <a:solidFill>
                  <a:schemeClr val="accent1"/>
                </a:solidFill>
              </a:rPr>
              <a:t>PERFORMANCE BASED SCHOLARSHIPS.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LENOVO\Pictures\ihrm-26-638.jpg"/>
          <p:cNvPicPr>
            <a:picLocks noChangeAspect="1" noChangeArrowheads="1"/>
          </p:cNvPicPr>
          <p:nvPr/>
        </p:nvPicPr>
        <p:blipFill>
          <a:blip r:embed="rId2"/>
          <a:srcRect/>
          <a:stretch>
            <a:fillRect/>
          </a:stretch>
        </p:blipFill>
        <p:spPr bwMode="auto">
          <a:xfrm>
            <a:off x="0" y="0"/>
            <a:ext cx="9144000" cy="6178650"/>
          </a:xfrm>
          <a:prstGeom prst="rect">
            <a:avLst/>
          </a:prstGeom>
          <a:noFill/>
        </p:spPr>
      </p:pic>
    </p:spTree>
    <p:extLst>
      <p:ext uri="{BB962C8B-B14F-4D97-AF65-F5344CB8AC3E}">
        <p14:creationId xmlns:p14="http://schemas.microsoft.com/office/powerpoint/2010/main" val="404168915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rot="19976584">
            <a:off x="1492132" y="2453582"/>
            <a:ext cx="6809284" cy="923330"/>
          </a:xfrm>
          <a:prstGeom prst="rect">
            <a:avLst/>
          </a:prstGeom>
          <a:noFill/>
        </p:spPr>
        <p:txBody>
          <a:bodyPr wrap="square" lIns="91440" tIns="45720" rIns="91440" bIns="45720">
            <a:spAutoFit/>
          </a:bodyPr>
          <a:lstStyle/>
          <a:p>
            <a:pPr algn="ctr"/>
            <a:r>
              <a:rPr lang="en-US" sz="54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THANK YOU</a:t>
            </a:r>
            <a:endParaRPr lang="en-US" sz="54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Tree>
    <p:extLst>
      <p:ext uri="{BB962C8B-B14F-4D97-AF65-F5344CB8AC3E}">
        <p14:creationId xmlns:p14="http://schemas.microsoft.com/office/powerpoint/2010/main" val="3756292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8201" y="1368468"/>
            <a:ext cx="7239000" cy="2308324"/>
          </a:xfrm>
          <a:prstGeom prst="rect">
            <a:avLst/>
          </a:prstGeom>
          <a:noFill/>
        </p:spPr>
        <p:txBody>
          <a:bodyPr wrap="square" rtlCol="0">
            <a:spAutoFit/>
          </a:bodyPr>
          <a:lstStyle/>
          <a:p>
            <a:pPr algn="just">
              <a:lnSpc>
                <a:spcPct val="150000"/>
              </a:lnSpc>
            </a:pPr>
            <a:r>
              <a:rPr lang="en-US" sz="1600" dirty="0"/>
              <a:t>The main objective of this project is to provide the scholarship based on their performance .In this scheme the scholarships based purely on their academic performance and does not consider any community or financial positions .In this scheme the scholarships are provided from primary level to post graduation level .By implementing this scheme the students are also more concentrate on their academics.</a:t>
            </a:r>
          </a:p>
        </p:txBody>
      </p:sp>
      <p:sp>
        <p:nvSpPr>
          <p:cNvPr id="5" name="TextBox 4"/>
          <p:cNvSpPr txBox="1"/>
          <p:nvPr/>
        </p:nvSpPr>
        <p:spPr>
          <a:xfrm>
            <a:off x="2743200" y="690594"/>
            <a:ext cx="2842445" cy="400110"/>
          </a:xfrm>
          <a:prstGeom prst="rect">
            <a:avLst/>
          </a:prstGeom>
          <a:noFill/>
        </p:spPr>
        <p:txBody>
          <a:bodyPr wrap="none" rtlCol="0">
            <a:spAutoFit/>
          </a:bodyPr>
          <a:lstStyle/>
          <a:p>
            <a:r>
              <a:rPr lang="en-IN" sz="2000" dirty="0">
                <a:solidFill>
                  <a:schemeClr val="accent4"/>
                </a:solidFill>
              </a:rPr>
              <a:t>PROBLEM DEFINITION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066800"/>
            <a:ext cx="8229600" cy="2354491"/>
          </a:xfrm>
          <a:prstGeom prst="rect">
            <a:avLst/>
          </a:prstGeom>
        </p:spPr>
        <p:txBody>
          <a:bodyPr wrap="square">
            <a:spAutoFit/>
          </a:bodyPr>
          <a:lstStyle/>
          <a:p>
            <a:pPr>
              <a:lnSpc>
                <a:spcPct val="150000"/>
              </a:lnSpc>
            </a:pPr>
            <a:r>
              <a:rPr lang="en-IN" dirty="0">
                <a:solidFill>
                  <a:schemeClr val="accent4"/>
                </a:solidFill>
              </a:rPr>
              <a:t>EXISTING SYSTEM </a:t>
            </a:r>
            <a:r>
              <a:rPr lang="en-IN" sz="1600" dirty="0">
                <a:solidFill>
                  <a:schemeClr val="accent4"/>
                </a:solidFill>
              </a:rPr>
              <a:t>:</a:t>
            </a:r>
          </a:p>
          <a:p>
            <a:pPr algn="just">
              <a:lnSpc>
                <a:spcPct val="150000"/>
              </a:lnSpc>
            </a:pPr>
            <a:r>
              <a:rPr lang="en-IN" sz="1600" dirty="0"/>
              <a:t>Many existing schemes provide scholarship based on financial or community wise. Even some schemes provide based on merit wise but they are not provide from the primary level.</a:t>
            </a:r>
          </a:p>
          <a:p>
            <a:pPr algn="just">
              <a:lnSpc>
                <a:spcPct val="150000"/>
              </a:lnSpc>
            </a:pPr>
            <a:r>
              <a:rPr lang="en-IN" sz="1600" dirty="0"/>
              <a:t>Through this existing system the students efficiency cannot be measured.Because the scholarships are not given based on the performance.</a:t>
            </a:r>
          </a:p>
        </p:txBody>
      </p:sp>
    </p:spTree>
    <p:extLst>
      <p:ext uri="{BB962C8B-B14F-4D97-AF65-F5344CB8AC3E}">
        <p14:creationId xmlns:p14="http://schemas.microsoft.com/office/powerpoint/2010/main" val="415993315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889844"/>
            <a:ext cx="8247413" cy="2031325"/>
          </a:xfrm>
          <a:prstGeom prst="rect">
            <a:avLst/>
          </a:prstGeom>
        </p:spPr>
        <p:txBody>
          <a:bodyPr wrap="square">
            <a:spAutoFit/>
          </a:bodyPr>
          <a:lstStyle/>
          <a:p>
            <a:r>
              <a:rPr lang="en-IN" dirty="0">
                <a:solidFill>
                  <a:schemeClr val="accent4"/>
                </a:solidFill>
              </a:rPr>
              <a:t>PROPOSED SYSTEM :</a:t>
            </a:r>
          </a:p>
          <a:p>
            <a:pPr algn="just">
              <a:lnSpc>
                <a:spcPct val="150000"/>
              </a:lnSpc>
            </a:pPr>
            <a:r>
              <a:rPr lang="en-IN" dirty="0"/>
              <a:t>Through this proposed system the students receives the scholarship purely based on talent and students also focus more towards their academic progress in order to receive the scholarships. students will be motivated and try to work harder in order to get scholarships.</a:t>
            </a:r>
          </a:p>
        </p:txBody>
      </p:sp>
    </p:spTree>
    <p:extLst>
      <p:ext uri="{BB962C8B-B14F-4D97-AF65-F5344CB8AC3E}">
        <p14:creationId xmlns:p14="http://schemas.microsoft.com/office/powerpoint/2010/main" val="396395790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62200" y="685800"/>
            <a:ext cx="2515432" cy="400110"/>
          </a:xfrm>
          <a:prstGeom prst="rect">
            <a:avLst/>
          </a:prstGeom>
          <a:noFill/>
        </p:spPr>
        <p:txBody>
          <a:bodyPr wrap="none" rtlCol="0">
            <a:spAutoFit/>
          </a:bodyPr>
          <a:lstStyle/>
          <a:p>
            <a:r>
              <a:rPr lang="en-IN" sz="2000" u="sng" dirty="0">
                <a:solidFill>
                  <a:schemeClr val="accent4"/>
                </a:solidFill>
              </a:rPr>
              <a:t>FEASIBILITY STUDY</a:t>
            </a:r>
            <a:endParaRPr lang="en-IN" sz="2000" dirty="0">
              <a:solidFill>
                <a:schemeClr val="accent4"/>
              </a:solidFill>
            </a:endParaRPr>
          </a:p>
        </p:txBody>
      </p:sp>
      <p:sp>
        <p:nvSpPr>
          <p:cNvPr id="4" name="Rectangle 3"/>
          <p:cNvSpPr/>
          <p:nvPr/>
        </p:nvSpPr>
        <p:spPr>
          <a:xfrm>
            <a:off x="685800" y="1442871"/>
            <a:ext cx="4572000" cy="1938992"/>
          </a:xfrm>
          <a:prstGeom prst="rect">
            <a:avLst/>
          </a:prstGeom>
        </p:spPr>
        <p:txBody>
          <a:bodyPr>
            <a:spAutoFit/>
          </a:bodyPr>
          <a:lstStyle/>
          <a:p>
            <a:pPr marL="800100" lvl="1" indent="-342900" algn="just">
              <a:lnSpc>
                <a:spcPct val="150000"/>
              </a:lnSpc>
              <a:buFont typeface="Arial" pitchFamily="34" charset="0"/>
              <a:buChar char="•"/>
            </a:pPr>
            <a:r>
              <a:rPr lang="en-IE" sz="2000" dirty="0"/>
              <a:t>Technical Feasibility</a:t>
            </a:r>
            <a:endParaRPr lang="en-IN" sz="2000" dirty="0"/>
          </a:p>
          <a:p>
            <a:pPr marL="800100" lvl="1" indent="-342900" algn="just">
              <a:lnSpc>
                <a:spcPct val="150000"/>
              </a:lnSpc>
              <a:buFont typeface="Arial" pitchFamily="34" charset="0"/>
              <a:buChar char="•"/>
            </a:pPr>
            <a:r>
              <a:rPr lang="en-IE" sz="2000" dirty="0"/>
              <a:t>Operation Feasibility</a:t>
            </a:r>
            <a:endParaRPr lang="en-IN" sz="2000" dirty="0"/>
          </a:p>
          <a:p>
            <a:pPr marL="800100" lvl="1" indent="-342900" algn="just">
              <a:lnSpc>
                <a:spcPct val="150000"/>
              </a:lnSpc>
              <a:buFont typeface="Arial" pitchFamily="34" charset="0"/>
              <a:buChar char="•"/>
            </a:pPr>
            <a:r>
              <a:rPr lang="en-IE" sz="2000" dirty="0"/>
              <a:t>Economical Feasibility</a:t>
            </a:r>
            <a:endParaRPr lang="en-IN" sz="2000" dirty="0"/>
          </a:p>
          <a:p>
            <a:pPr algn="just">
              <a:lnSpc>
                <a:spcPct val="150000"/>
              </a:lnSpc>
              <a:buFont typeface="Wingdings 3" pitchFamily="18" charset="2"/>
              <a:buNone/>
            </a:pPr>
            <a:r>
              <a:rPr lang="en-IE" sz="2000" b="1" dirty="0"/>
              <a:t> </a:t>
            </a:r>
            <a:endParaRPr lang="en-IN" sz="2000" dirty="0"/>
          </a:p>
        </p:txBody>
      </p:sp>
      <p:sp>
        <p:nvSpPr>
          <p:cNvPr id="5" name="Rectangle 4"/>
          <p:cNvSpPr/>
          <p:nvPr/>
        </p:nvSpPr>
        <p:spPr>
          <a:xfrm>
            <a:off x="304800" y="2819399"/>
            <a:ext cx="8839200" cy="1754326"/>
          </a:xfrm>
          <a:prstGeom prst="rect">
            <a:avLst/>
          </a:prstGeom>
        </p:spPr>
        <p:txBody>
          <a:bodyPr wrap="square">
            <a:spAutoFit/>
          </a:bodyPr>
          <a:lstStyle/>
          <a:p>
            <a:pPr algn="just">
              <a:lnSpc>
                <a:spcPct val="150000"/>
              </a:lnSpc>
              <a:buFont typeface="Wingdings 3" pitchFamily="18" charset="2"/>
              <a:buNone/>
            </a:pPr>
            <a:r>
              <a:rPr lang="en-IE" b="1" dirty="0">
                <a:solidFill>
                  <a:schemeClr val="accent4"/>
                </a:solidFill>
              </a:rPr>
              <a:t>Technical Feasibility</a:t>
            </a:r>
            <a:r>
              <a:rPr lang="en-IE" b="1" dirty="0"/>
              <a:t>:</a:t>
            </a:r>
          </a:p>
          <a:p>
            <a:pPr algn="just">
              <a:lnSpc>
                <a:spcPct val="150000"/>
              </a:lnSpc>
              <a:buFont typeface="Wingdings" pitchFamily="2" charset="2"/>
              <a:buChar char="Ø"/>
            </a:pPr>
            <a:r>
              <a:rPr lang="en-IE" dirty="0"/>
              <a:t>Since the project is designed with Java with HTML as front end and oracle is back end.</a:t>
            </a:r>
          </a:p>
          <a:p>
            <a:pPr algn="just">
              <a:lnSpc>
                <a:spcPct val="150000"/>
              </a:lnSpc>
              <a:buFont typeface="Wingdings" pitchFamily="2" charset="2"/>
              <a:buChar char="Ø"/>
            </a:pPr>
            <a:r>
              <a:rPr lang="en-IE" dirty="0"/>
              <a:t>It is easy to install  in all the systems wherever needed  it is more efficient.</a:t>
            </a:r>
            <a:endParaRPr lang="en-IN" dirty="0"/>
          </a:p>
        </p:txBody>
      </p:sp>
    </p:spTree>
    <p:extLst>
      <p:ext uri="{BB962C8B-B14F-4D97-AF65-F5344CB8AC3E}">
        <p14:creationId xmlns:p14="http://schemas.microsoft.com/office/powerpoint/2010/main" val="412076281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833" y="263067"/>
            <a:ext cx="8613732" cy="2215991"/>
          </a:xfrm>
          <a:prstGeom prst="rect">
            <a:avLst/>
          </a:prstGeom>
        </p:spPr>
        <p:txBody>
          <a:bodyPr wrap="square">
            <a:spAutoFit/>
          </a:bodyPr>
          <a:lstStyle/>
          <a:p>
            <a:pPr algn="just"/>
            <a:r>
              <a:rPr lang="en-IN" dirty="0">
                <a:solidFill>
                  <a:schemeClr val="accent4"/>
                </a:solidFill>
              </a:rPr>
              <a:t>ECONIMICAL FEASIBILITY</a:t>
            </a:r>
          </a:p>
          <a:p>
            <a:pPr algn="just">
              <a:lnSpc>
                <a:spcPct val="150000"/>
              </a:lnSpc>
            </a:pPr>
            <a:r>
              <a:rPr lang="en-IN" sz="1600" dirty="0"/>
              <a:t>In the systems, the organization is most satisfied by economic feasibility because, if the organization implements this system, it need not require any additional hardware and software resources. This System is developed by using open source software like Apache, JAVA used to minimize the cost as well as it will be saving lot of time.</a:t>
            </a:r>
          </a:p>
        </p:txBody>
      </p:sp>
      <p:sp>
        <p:nvSpPr>
          <p:cNvPr id="3" name="TextBox 2"/>
          <p:cNvSpPr txBox="1"/>
          <p:nvPr/>
        </p:nvSpPr>
        <p:spPr>
          <a:xfrm>
            <a:off x="103340" y="2456166"/>
            <a:ext cx="3114955" cy="369332"/>
          </a:xfrm>
          <a:prstGeom prst="rect">
            <a:avLst/>
          </a:prstGeom>
          <a:noFill/>
        </p:spPr>
        <p:txBody>
          <a:bodyPr wrap="none" rtlCol="0">
            <a:spAutoFit/>
          </a:bodyPr>
          <a:lstStyle/>
          <a:p>
            <a:r>
              <a:rPr lang="en-IN" dirty="0">
                <a:solidFill>
                  <a:schemeClr val="accent4"/>
                </a:solidFill>
              </a:rPr>
              <a:t>OPERATIONAL FEASIBILITY</a:t>
            </a:r>
          </a:p>
        </p:txBody>
      </p:sp>
      <p:sp>
        <p:nvSpPr>
          <p:cNvPr id="4" name="Rectangle 3"/>
          <p:cNvSpPr/>
          <p:nvPr/>
        </p:nvSpPr>
        <p:spPr>
          <a:xfrm>
            <a:off x="75156" y="2815132"/>
            <a:ext cx="8841288" cy="4431983"/>
          </a:xfrm>
          <a:prstGeom prst="rect">
            <a:avLst/>
          </a:prstGeom>
        </p:spPr>
        <p:txBody>
          <a:bodyPr wrap="square">
            <a:spAutoFit/>
          </a:bodyPr>
          <a:lstStyle/>
          <a:p>
            <a:pPr algn="just">
              <a:lnSpc>
                <a:spcPct val="150000"/>
              </a:lnSpc>
              <a:buFont typeface="Wingdings" pitchFamily="2" charset="2"/>
              <a:buChar char="Ø"/>
            </a:pPr>
            <a:r>
              <a:rPr lang="en-US" sz="1600" b="1" dirty="0"/>
              <a:t>Reliability</a:t>
            </a:r>
            <a:endParaRPr lang="en-IN" sz="1600" dirty="0"/>
          </a:p>
          <a:p>
            <a:pPr algn="just">
              <a:lnSpc>
                <a:spcPct val="150000"/>
              </a:lnSpc>
            </a:pPr>
            <a:r>
              <a:rPr lang="en-US" sz="1600" dirty="0"/>
              <a:t>The package wills pick-up current transactions online. Regarding the old transactions, User will enter them in to the system. </a:t>
            </a:r>
            <a:endParaRPr lang="en-IN" sz="1600" dirty="0"/>
          </a:p>
          <a:p>
            <a:pPr algn="just">
              <a:lnSpc>
                <a:spcPct val="150000"/>
              </a:lnSpc>
            </a:pPr>
            <a:r>
              <a:rPr lang="en-US" sz="1600" b="1" dirty="0"/>
              <a:t>Security</a:t>
            </a:r>
            <a:endParaRPr lang="en-IN" sz="1600" dirty="0"/>
          </a:p>
          <a:p>
            <a:pPr algn="just">
              <a:lnSpc>
                <a:spcPct val="150000"/>
              </a:lnSpc>
            </a:pPr>
            <a:r>
              <a:rPr lang="en-US" sz="1600" dirty="0"/>
              <a:t>The web server and database server should be protected from hacking, virus etc</a:t>
            </a:r>
            <a:endParaRPr lang="en-IN" sz="1600" dirty="0"/>
          </a:p>
          <a:p>
            <a:pPr algn="just">
              <a:lnSpc>
                <a:spcPct val="150000"/>
              </a:lnSpc>
            </a:pPr>
            <a:r>
              <a:rPr lang="en-US" sz="1600" b="1" dirty="0"/>
              <a:t>Portability</a:t>
            </a:r>
            <a:endParaRPr lang="en-IN" sz="1600" dirty="0"/>
          </a:p>
          <a:p>
            <a:pPr algn="just">
              <a:lnSpc>
                <a:spcPct val="150000"/>
              </a:lnSpc>
            </a:pPr>
            <a:r>
              <a:rPr lang="en-US" sz="1600" dirty="0"/>
              <a:t>The application will be developed using standard open source software (Except Oracle) like Java, tomcat web server, Internet Explorer Browser etc these software will work both on Windows and Linux o/s.  Hence portability problems will not arise.</a:t>
            </a:r>
            <a:endParaRPr lang="en-IN" sz="1600" dirty="0"/>
          </a:p>
          <a:p>
            <a:pPr algn="just">
              <a:lnSpc>
                <a:spcPct val="150000"/>
              </a:lnSpc>
            </a:pPr>
            <a:r>
              <a:rPr lang="en-IE" sz="1600" b="1" dirty="0"/>
              <a:t> Availability</a:t>
            </a:r>
            <a:endParaRPr lang="en-IN" sz="1600" dirty="0"/>
          </a:p>
          <a:p>
            <a:pPr algn="just">
              <a:lnSpc>
                <a:spcPct val="150000"/>
              </a:lnSpc>
            </a:pPr>
            <a:r>
              <a:rPr lang="en-IE" sz="1600" dirty="0"/>
              <a:t>	This software will be available always.</a:t>
            </a:r>
            <a:endParaRPr lang="en-IN" sz="1600" dirty="0"/>
          </a:p>
          <a:p>
            <a:pPr algn="ctr">
              <a:buFont typeface="Wingdings 3" pitchFamily="18" charset="2"/>
              <a:buNone/>
            </a:pPr>
            <a:endParaRPr lang="en-IN" b="1" dirty="0"/>
          </a:p>
        </p:txBody>
      </p:sp>
    </p:spTree>
    <p:extLst>
      <p:ext uri="{BB962C8B-B14F-4D97-AF65-F5344CB8AC3E}">
        <p14:creationId xmlns:p14="http://schemas.microsoft.com/office/powerpoint/2010/main" val="3558694854"/>
      </p:ext>
    </p:extLst>
  </p:cSld>
  <p:clrMapOvr>
    <a:masterClrMapping/>
  </p:clrMapOvr>
  <p:transition>
    <p:fad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632</TotalTime>
  <Words>868</Words>
  <Application>Microsoft Office PowerPoint</Application>
  <PresentationFormat>On-screen Show (4:3)</PresentationFormat>
  <Paragraphs>221</Paragraphs>
  <Slides>41</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41</vt:i4>
      </vt:variant>
    </vt:vector>
  </HeadingPairs>
  <TitlesOfParts>
    <vt:vector size="52" baseType="lpstr">
      <vt:lpstr>Arial</vt:lpstr>
      <vt:lpstr>Arial Black</vt:lpstr>
      <vt:lpstr>Bahamas</vt:lpstr>
      <vt:lpstr>Calibri</vt:lpstr>
      <vt:lpstr>Lucida Sans Unicode</vt:lpstr>
      <vt:lpstr>Times New Roman</vt:lpstr>
      <vt:lpstr>Verdana</vt:lpstr>
      <vt:lpstr>Wingdings</vt:lpstr>
      <vt:lpstr>Wingdings 2</vt:lpstr>
      <vt:lpstr>Wingdings 3</vt:lpstr>
      <vt:lpstr>Concourse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HOME-PC</dc:creator>
  <cp:lastModifiedBy>sivanandareddy</cp:lastModifiedBy>
  <cp:revision>110</cp:revision>
  <dcterms:created xsi:type="dcterms:W3CDTF">2006-08-16T00:00:00Z</dcterms:created>
  <dcterms:modified xsi:type="dcterms:W3CDTF">2017-05-28T06:36:38Z</dcterms:modified>
</cp:coreProperties>
</file>